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0"/>
  </p:notesMasterIdLst>
  <p:sldIdLst>
    <p:sldId id="256" r:id="rId2"/>
    <p:sldId id="263" r:id="rId3"/>
    <p:sldId id="258" r:id="rId4"/>
    <p:sldId id="259" r:id="rId5"/>
    <p:sldId id="260" r:id="rId6"/>
    <p:sldId id="373" r:id="rId7"/>
    <p:sldId id="374" r:id="rId8"/>
    <p:sldId id="375" r:id="rId9"/>
    <p:sldId id="345" r:id="rId10"/>
    <p:sldId id="354" r:id="rId11"/>
    <p:sldId id="346" r:id="rId12"/>
    <p:sldId id="376" r:id="rId13"/>
    <p:sldId id="377" r:id="rId14"/>
    <p:sldId id="378" r:id="rId15"/>
    <p:sldId id="379" r:id="rId16"/>
    <p:sldId id="381" r:id="rId17"/>
    <p:sldId id="382" r:id="rId18"/>
    <p:sldId id="383" r:id="rId19"/>
    <p:sldId id="370" r:id="rId20"/>
    <p:sldId id="384" r:id="rId21"/>
    <p:sldId id="385" r:id="rId22"/>
    <p:sldId id="386" r:id="rId23"/>
    <p:sldId id="387" r:id="rId24"/>
    <p:sldId id="380" r:id="rId25"/>
    <p:sldId id="389" r:id="rId26"/>
    <p:sldId id="388" r:id="rId27"/>
    <p:sldId id="390" r:id="rId28"/>
    <p:sldId id="391" r:id="rId29"/>
    <p:sldId id="392" r:id="rId30"/>
    <p:sldId id="393" r:id="rId31"/>
    <p:sldId id="394" r:id="rId32"/>
    <p:sldId id="395" r:id="rId33"/>
    <p:sldId id="396" r:id="rId34"/>
    <p:sldId id="397" r:id="rId35"/>
    <p:sldId id="398" r:id="rId36"/>
    <p:sldId id="399" r:id="rId37"/>
    <p:sldId id="279" r:id="rId38"/>
    <p:sldId id="280" r:id="rId39"/>
  </p:sldIdLst>
  <p:sldSz cx="9144000" cy="5143500" type="screen16x9"/>
  <p:notesSz cx="6858000" cy="9144000"/>
  <p:embeddedFontLst>
    <p:embeddedFont>
      <p:font typeface="Exo 2" panose="020B0604020202020204" charset="0"/>
      <p:regular r:id="rId41"/>
      <p:bold r:id="rId42"/>
      <p:italic r:id="rId43"/>
      <p:boldItalic r:id="rId44"/>
    </p:embeddedFont>
    <p:embeddedFont>
      <p:font typeface="Roboto Condensed" panose="020B0604020202020204" charset="0"/>
      <p:regular r:id="rId45"/>
      <p:bold r:id="rId46"/>
      <p:italic r:id="rId47"/>
      <p:boldItalic r:id="rId48"/>
    </p:embeddedFont>
    <p:embeddedFont>
      <p:font typeface="Roboto Condensed Light"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ED10CA-C4B0-4F35-AAE0-985186FE6BA1}" v="5363" dt="2019-11-19T05:16:47.690"/>
  </p1510:revLst>
</p1510:revInfo>
</file>

<file path=ppt/tableStyles.xml><?xml version="1.0" encoding="utf-8"?>
<a:tblStyleLst xmlns:a="http://schemas.openxmlformats.org/drawingml/2006/main" def="{1EBC2018-B660-4AB1-86C3-5B8C9759CB65}">
  <a:tblStyle styleId="{1EBC2018-B660-4AB1-86C3-5B8C9759CB6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98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518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030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913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316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678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58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799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5346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128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174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34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0112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332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680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0966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460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238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187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994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382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61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75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48521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1176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833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3647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5100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388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20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120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52213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69" r:id="rId7"/>
    <p:sldLayoutId id="2147483670" r:id="rId8"/>
    <p:sldLayoutId id="214748367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JCU8QRVkdYQ"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hyperlink" Target="https://medium.com/@paypaytr" TargetMode="External"/><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hyperlink" Target="mailto:uates@gtu.edu.tr"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www.linkedin.com/in/u&#287;urkan-ate&#351;/" TargetMode="External"/><Relationship Id="rId11" Type="http://schemas.openxmlformats.org/officeDocument/2006/relationships/hyperlink" Target="mailto:ugurkanates97@gmail.com" TargetMode="External"/><Relationship Id="rId5" Type="http://schemas.openxmlformats.org/officeDocument/2006/relationships/hyperlink" Target="https://github.com/ugurkanates" TargetMode="External"/><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bb9-you/gps_tracker/blob/master/maps.py"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pVcjXIG4KW8"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mailto:uates@gtu.edu.tr"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maker.robotistan.com/mikrodenetleyici-mikroislemci/"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hyperlink" Target="https://www.goodreads.com/quotes/tag/programming" TargetMode="External"/><Relationship Id="rId5" Type="http://schemas.openxmlformats.org/officeDocument/2006/relationships/hyperlink" Target="https://www.youtube.com/watch?v=-yq1EmTkBCs" TargetMode="External"/><Relationship Id="rId4" Type="http://schemas.openxmlformats.org/officeDocument/2006/relationships/hyperlink" Target="http://www.kodlamadersi.com/algoritma-nedir.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hyperlink" Target="http://www.millisavunma.com/milli-yer-istasyonu-gelistirmesi-projesi-miye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ykNK1sCNDUU"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err="1"/>
              <a:t>Uğurkan</a:t>
            </a:r>
            <a:r>
              <a:rPr lang="en-US" dirty="0"/>
              <a:t> </a:t>
            </a:r>
            <a:r>
              <a:rPr lang="en-US" dirty="0" err="1"/>
              <a:t>Ateş</a:t>
            </a:r>
            <a:r>
              <a:rPr lang="en-US" dirty="0"/>
              <a:t> </a:t>
            </a:r>
            <a:r>
              <a:rPr lang="tr-TR" dirty="0"/>
              <a:t>19</a:t>
            </a:r>
            <a:r>
              <a:rPr lang="en-US" dirty="0"/>
              <a:t>.1</a:t>
            </a:r>
            <a:r>
              <a:rPr lang="tr-TR" dirty="0"/>
              <a:t>1</a:t>
            </a:r>
            <a:r>
              <a:rPr lang="en-US" dirty="0"/>
              <a:t>.2019</a:t>
            </a:r>
            <a:endParaRPr dirty="0"/>
          </a:p>
        </p:txBody>
      </p:sp>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434343"/>
                </a:solidFill>
              </a:rPr>
              <a:t>&gt;</a:t>
            </a:r>
            <a:r>
              <a:rPr lang="en-US" dirty="0" err="1">
                <a:solidFill>
                  <a:srgbClr val="434343"/>
                </a:solidFill>
              </a:rPr>
              <a:t>Roket</a:t>
            </a:r>
            <a:r>
              <a:rPr lang="en-US" dirty="0">
                <a:solidFill>
                  <a:srgbClr val="434343"/>
                </a:solidFill>
              </a:rPr>
              <a:t> </a:t>
            </a:r>
            <a:r>
              <a:rPr lang="en-US" dirty="0" err="1">
                <a:solidFill>
                  <a:srgbClr val="434343"/>
                </a:solidFill>
              </a:rPr>
              <a:t>Yazılımı</a:t>
            </a:r>
            <a:r>
              <a:rPr lang="en-US" dirty="0">
                <a:solidFill>
                  <a:srgbClr val="434343"/>
                </a:solidFill>
              </a:rPr>
              <a:t> </a:t>
            </a:r>
            <a:r>
              <a:rPr lang="en-US" dirty="0" err="1">
                <a:solidFill>
                  <a:srgbClr val="434343"/>
                </a:solidFill>
              </a:rPr>
              <a:t>Eğitimi</a:t>
            </a:r>
            <a:endParaRPr lang="en-US" dirty="0">
              <a:solidFill>
                <a:srgbClr val="434343"/>
              </a:solidFill>
            </a:endParaRPr>
          </a:p>
          <a:p>
            <a:r>
              <a:rPr lang="en-US" dirty="0" err="1">
                <a:solidFill>
                  <a:srgbClr val="434343"/>
                </a:solidFill>
              </a:rPr>
              <a:t>Hafta</a:t>
            </a:r>
            <a:r>
              <a:rPr lang="en-US" dirty="0">
                <a:solidFill>
                  <a:srgbClr val="434343"/>
                </a:solidFill>
              </a:rPr>
              <a:t> 3</a:t>
            </a:r>
            <a:br>
              <a:rPr lang="en-US" dirty="0">
                <a:solidFill>
                  <a:srgbClr val="434343"/>
                </a:solidFill>
              </a:rPr>
            </a:br>
            <a:r>
              <a:rPr lang="tr-TR" sz="1400" dirty="0" err="1">
                <a:solidFill>
                  <a:srgbClr val="434343"/>
                </a:solidFill>
              </a:rPr>
              <a:t>OpenRocket</a:t>
            </a:r>
            <a:r>
              <a:rPr lang="tr-TR" sz="1400" dirty="0">
                <a:solidFill>
                  <a:srgbClr val="434343"/>
                </a:solidFill>
              </a:rPr>
              <a:t> , GPS Yazılımı , Yer İstasyonu, Gerçek Roketlerdeki Elektronik Sistem ve İlerisi...</a:t>
            </a:r>
            <a:endParaRPr lang="en-US" sz="1800" dirty="0">
              <a:solidFill>
                <a:srgbClr val="434343"/>
              </a:solidFill>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pic>
        <p:nvPicPr>
          <p:cNvPr id="17" name="Picture 16">
            <a:extLst>
              <a:ext uri="{FF2B5EF4-FFF2-40B4-BE49-F238E27FC236}">
                <a16:creationId xmlns:a16="http://schemas.microsoft.com/office/drawing/2014/main" id="{20AA6DF9-6E71-48F9-861F-6CA053B8785E}"/>
              </a:ext>
            </a:extLst>
          </p:cNvPr>
          <p:cNvPicPr>
            <a:picLocks noChangeAspect="1"/>
          </p:cNvPicPr>
          <p:nvPr/>
        </p:nvPicPr>
        <p:blipFill>
          <a:blip r:embed="rId3"/>
          <a:stretch>
            <a:fillRect/>
          </a:stretch>
        </p:blipFill>
        <p:spPr>
          <a:xfrm>
            <a:off x="244830" y="3292022"/>
            <a:ext cx="1782301" cy="17823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780750" y="3006518"/>
            <a:ext cx="5005500" cy="1022100"/>
          </a:xfrm>
          <a:prstGeom prst="rect">
            <a:avLst/>
          </a:prstGeom>
        </p:spPr>
        <p:txBody>
          <a:bodyPr spcFirstLastPara="1" wrap="square" lIns="91425" tIns="91425" rIns="91425" bIns="91425" anchor="ctr" anchorCtr="0">
            <a:noAutofit/>
          </a:bodyPr>
          <a:lstStyle/>
          <a:p>
            <a:r>
              <a:rPr lang="en-US" dirty="0" err="1"/>
              <a:t>OpenRocket</a:t>
            </a:r>
            <a:r>
              <a:rPr lang="en-US" dirty="0"/>
              <a:t> </a:t>
            </a:r>
            <a:br>
              <a:rPr lang="en-US" dirty="0"/>
            </a:br>
            <a:r>
              <a:rPr lang="en-US" dirty="0" err="1"/>
              <a:t>Simülasyonu</a:t>
            </a:r>
          </a:p>
        </p:txBody>
      </p:sp>
      <p:sp>
        <p:nvSpPr>
          <p:cNvPr id="176" name="Google Shape;176;p31"/>
          <p:cNvSpPr txBox="1">
            <a:spLocks noGrp="1"/>
          </p:cNvSpPr>
          <p:nvPr>
            <p:ph type="title" idx="2"/>
          </p:nvPr>
        </p:nvSpPr>
        <p:spPr>
          <a:xfrm flipH="1">
            <a:off x="918979" y="2108697"/>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178" name="Google Shape;178;p31"/>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indent="0"/>
            <a:r>
              <a:rPr lang="en-US" dirty="0"/>
              <a:t>"Everything you need to design, simulate and fly better rockets</a:t>
            </a:r>
          </a:p>
          <a:p>
            <a:endParaRPr lang="en-US"/>
          </a:p>
          <a:p>
            <a:endParaRPr lang="en-US"/>
          </a:p>
          <a:p>
            <a:pPr marL="0" lvl="0" indent="0" algn="l">
              <a:spcBef>
                <a:spcPts val="0"/>
              </a:spcBef>
              <a:spcAft>
                <a:spcPts val="0"/>
              </a:spcAft>
              <a:buNone/>
            </a:pPr>
            <a:r>
              <a:rPr lang="en-US" dirty="0"/>
              <a:t>"</a:t>
            </a:r>
          </a:p>
        </p:txBody>
      </p:sp>
      <p:pic>
        <p:nvPicPr>
          <p:cNvPr id="2" name="Picture 2">
            <a:extLst>
              <a:ext uri="{FF2B5EF4-FFF2-40B4-BE49-F238E27FC236}">
                <a16:creationId xmlns:a16="http://schemas.microsoft.com/office/drawing/2014/main" id="{2F8AFD15-7D8A-427B-9DF0-060991E0002E}"/>
              </a:ext>
            </a:extLst>
          </p:cNvPr>
          <p:cNvPicPr>
            <a:picLocks noChangeAspect="1"/>
          </p:cNvPicPr>
          <p:nvPr/>
        </p:nvPicPr>
        <p:blipFill>
          <a:blip r:embed="rId3"/>
          <a:stretch>
            <a:fillRect/>
          </a:stretch>
        </p:blipFill>
        <p:spPr>
          <a:xfrm>
            <a:off x="2679246" y="379640"/>
            <a:ext cx="2438400" cy="2438400"/>
          </a:xfrm>
          <a:prstGeom prst="rect">
            <a:avLst/>
          </a:prstGeom>
        </p:spPr>
      </p:pic>
    </p:spTree>
    <p:extLst>
      <p:ext uri="{BB962C8B-B14F-4D97-AF65-F5344CB8AC3E}">
        <p14:creationId xmlns:p14="http://schemas.microsoft.com/office/powerpoint/2010/main" val="2069813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r>
              <a:rPr lang="en-US" dirty="0" err="1"/>
              <a:t>OpenRocket</a:t>
            </a:r>
            <a:r>
              <a:rPr lang="en-US" dirty="0"/>
              <a:t> </a:t>
            </a:r>
            <a:r>
              <a:rPr lang="en-US" dirty="0" err="1"/>
              <a:t>Nedir</a:t>
            </a:r>
            <a:r>
              <a:rPr lang="en-US" dirty="0"/>
              <a:t> ?</a:t>
            </a:r>
          </a:p>
        </p:txBody>
      </p:sp>
      <p:sp>
        <p:nvSpPr>
          <p:cNvPr id="5" name="Rectangle 4">
            <a:extLst>
              <a:ext uri="{FF2B5EF4-FFF2-40B4-BE49-F238E27FC236}">
                <a16:creationId xmlns:a16="http://schemas.microsoft.com/office/drawing/2014/main" id="{87307A8E-CB30-4B82-B6F7-C3A1C08EDC9C}"/>
              </a:ext>
            </a:extLst>
          </p:cNvPr>
          <p:cNvSpPr/>
          <p:nvPr/>
        </p:nvSpPr>
        <p:spPr>
          <a:xfrm>
            <a:off x="611840" y="2571750"/>
            <a:ext cx="8128748" cy="1815882"/>
          </a:xfrm>
          <a:prstGeom prst="rect">
            <a:avLst/>
          </a:prstGeom>
        </p:spPr>
        <p:txBody>
          <a:bodyPr wrap="square" anchor="t">
            <a:spAutoFit/>
          </a:bodyPr>
          <a:lstStyle/>
          <a:p>
            <a:r>
              <a:rPr lang="en-US" b="1" dirty="0">
                <a:latin typeface="Roboto Condensed Light"/>
                <a:ea typeface="Roboto Condensed Light"/>
              </a:rPr>
              <a:t>Open Rocket</a:t>
            </a:r>
            <a:br>
              <a:rPr lang="en-US" b="1" dirty="0">
                <a:latin typeface="Roboto Condensed Light"/>
                <a:ea typeface="Roboto Condensed Light"/>
              </a:rPr>
            </a:br>
            <a:r>
              <a:rPr lang="en-US" b="1" dirty="0">
                <a:latin typeface="Roboto Condensed Light"/>
                <a:ea typeface="Roboto Condensed Light"/>
              </a:rPr>
              <a:t>- </a:t>
            </a:r>
            <a:r>
              <a:rPr lang="en-US" dirty="0">
                <a:latin typeface="Roboto Condensed Light"/>
                <a:ea typeface="Roboto Condensed Light"/>
              </a:rPr>
              <a:t>6 </a:t>
            </a:r>
            <a:r>
              <a:rPr lang="en-US" dirty="0" err="1">
                <a:latin typeface="Roboto Condensed Light"/>
                <a:ea typeface="Roboto Condensed Light"/>
              </a:rPr>
              <a:t>yönlü</a:t>
            </a:r>
            <a:r>
              <a:rPr lang="en-US" dirty="0">
                <a:latin typeface="Roboto Condensed Light"/>
                <a:ea typeface="Roboto Condensed Light"/>
              </a:rPr>
              <a:t> </a:t>
            </a:r>
            <a:r>
              <a:rPr lang="en-US" dirty="0" err="1">
                <a:latin typeface="Roboto Condensed Light"/>
                <a:ea typeface="Roboto Condensed Light"/>
              </a:rPr>
              <a:t>uçuş</a:t>
            </a:r>
            <a:r>
              <a:rPr lang="en-US" dirty="0">
                <a:latin typeface="Roboto Condensed Light"/>
                <a:ea typeface="Roboto Condensed Light"/>
              </a:rPr>
              <a:t> </a:t>
            </a:r>
            <a:r>
              <a:rPr lang="en-US" dirty="0" err="1">
                <a:latin typeface="Roboto Condensed Light"/>
                <a:ea typeface="Roboto Condensed Light"/>
              </a:rPr>
              <a:t>özgürlüğü</a:t>
            </a:r>
            <a:r>
              <a:rPr lang="en-US" dirty="0">
                <a:latin typeface="Roboto Condensed Light"/>
                <a:ea typeface="Roboto Condensed Light"/>
              </a:rPr>
              <a:t> </a:t>
            </a:r>
            <a:r>
              <a:rPr lang="en-US" dirty="0" err="1">
                <a:latin typeface="Roboto Condensed Light"/>
                <a:ea typeface="Roboto Condensed Light"/>
              </a:rPr>
              <a:t>sunan</a:t>
            </a:r>
          </a:p>
          <a:p>
            <a:r>
              <a:rPr lang="en-US" dirty="0">
                <a:latin typeface="Roboto Condensed Light"/>
                <a:ea typeface="Roboto Condensed Light"/>
              </a:rPr>
              <a:t>- </a:t>
            </a:r>
            <a:r>
              <a:rPr lang="en-US" dirty="0" err="1">
                <a:latin typeface="Roboto Condensed Light"/>
                <a:ea typeface="Roboto Condensed Light"/>
              </a:rPr>
              <a:t>Otomatik</a:t>
            </a:r>
            <a:r>
              <a:rPr lang="en-US" dirty="0">
                <a:latin typeface="Roboto Condensed Light"/>
                <a:ea typeface="Roboto Condensed Light"/>
              </a:rPr>
              <a:t> </a:t>
            </a:r>
            <a:r>
              <a:rPr lang="en-US" dirty="0" err="1">
                <a:latin typeface="Roboto Condensed Light"/>
                <a:ea typeface="Roboto Condensed Light"/>
              </a:rPr>
              <a:t>tasarım</a:t>
            </a:r>
            <a:r>
              <a:rPr lang="en-US" dirty="0">
                <a:latin typeface="Roboto Condensed Light"/>
                <a:ea typeface="Roboto Condensed Light"/>
              </a:rPr>
              <a:t> </a:t>
            </a:r>
            <a:r>
              <a:rPr lang="en-US" dirty="0" err="1">
                <a:latin typeface="Roboto Condensed Light"/>
                <a:ea typeface="Roboto Condensed Light"/>
              </a:rPr>
              <a:t>optimizasyonu</a:t>
            </a:r>
            <a:r>
              <a:rPr lang="en-US" dirty="0">
                <a:latin typeface="Roboto Condensed Light"/>
                <a:ea typeface="Roboto Condensed Light"/>
              </a:rPr>
              <a:t> </a:t>
            </a:r>
            <a:r>
              <a:rPr lang="en-US" dirty="0" err="1">
                <a:latin typeface="Roboto Condensed Light"/>
                <a:ea typeface="Roboto Condensed Light"/>
              </a:rPr>
              <a:t>yapan</a:t>
            </a:r>
          </a:p>
          <a:p>
            <a:r>
              <a:rPr lang="en-US" dirty="0">
                <a:latin typeface="Roboto Condensed Light"/>
                <a:ea typeface="Roboto Condensed Light"/>
              </a:rPr>
              <a:t>- </a:t>
            </a:r>
            <a:r>
              <a:rPr lang="en-US" dirty="0" err="1">
                <a:latin typeface="Roboto Condensed Light"/>
                <a:ea typeface="Roboto Condensed Light"/>
              </a:rPr>
              <a:t>Gerçek</a:t>
            </a:r>
            <a:r>
              <a:rPr lang="en-US" dirty="0">
                <a:latin typeface="Roboto Condensed Light"/>
                <a:ea typeface="Roboto Condensed Light"/>
              </a:rPr>
              <a:t> </a:t>
            </a:r>
            <a:r>
              <a:rPr lang="en-US" dirty="0" err="1">
                <a:latin typeface="Roboto Condensed Light"/>
                <a:ea typeface="Roboto Condensed Light"/>
              </a:rPr>
              <a:t>zamanlı</a:t>
            </a:r>
            <a:r>
              <a:rPr lang="en-US" dirty="0">
                <a:latin typeface="Roboto Condensed Light"/>
                <a:ea typeface="Roboto Condensed Light"/>
              </a:rPr>
              <a:t> </a:t>
            </a:r>
            <a:r>
              <a:rPr lang="en-US" dirty="0" err="1">
                <a:latin typeface="Roboto Condensed Light"/>
                <a:ea typeface="Roboto Condensed Light"/>
              </a:rPr>
              <a:t>ivme,hız</a:t>
            </a:r>
            <a:r>
              <a:rPr lang="en-US" dirty="0">
                <a:latin typeface="Roboto Condensed Light"/>
                <a:ea typeface="Roboto Condensed Light"/>
              </a:rPr>
              <a:t> </a:t>
            </a:r>
            <a:r>
              <a:rPr lang="en-US" dirty="0" err="1">
                <a:latin typeface="Roboto Condensed Light"/>
                <a:ea typeface="Roboto Condensed Light"/>
              </a:rPr>
              <a:t>ve</a:t>
            </a:r>
            <a:r>
              <a:rPr lang="en-US" dirty="0">
                <a:latin typeface="Roboto Condensed Light"/>
                <a:ea typeface="Roboto Condensed Light"/>
              </a:rPr>
              <a:t> </a:t>
            </a:r>
            <a:r>
              <a:rPr lang="en-US" dirty="0" err="1">
                <a:latin typeface="Roboto Condensed Light"/>
                <a:ea typeface="Roboto Condensed Light"/>
              </a:rPr>
              <a:t>yükseklik</a:t>
            </a:r>
            <a:r>
              <a:rPr lang="en-US" dirty="0">
                <a:latin typeface="Roboto Condensed Light"/>
                <a:ea typeface="Roboto Condensed Light"/>
              </a:rPr>
              <a:t> </a:t>
            </a:r>
            <a:r>
              <a:rPr lang="en-US" dirty="0" err="1">
                <a:latin typeface="Roboto Condensed Light"/>
                <a:ea typeface="Roboto Condensed Light"/>
              </a:rPr>
              <a:t>değerleriyle</a:t>
            </a:r>
            <a:r>
              <a:rPr lang="en-US" dirty="0">
                <a:latin typeface="Roboto Condensed Light"/>
                <a:ea typeface="Roboto Condensed Light"/>
              </a:rPr>
              <a:t> </a:t>
            </a:r>
            <a:r>
              <a:rPr lang="en-US" dirty="0" err="1">
                <a:latin typeface="Roboto Condensed Light"/>
                <a:ea typeface="Roboto Condensed Light"/>
              </a:rPr>
              <a:t>simülasyon</a:t>
            </a:r>
            <a:r>
              <a:rPr lang="en-US" dirty="0">
                <a:latin typeface="Roboto Condensed Light"/>
                <a:ea typeface="Roboto Condensed Light"/>
              </a:rPr>
              <a:t> </a:t>
            </a:r>
            <a:r>
              <a:rPr lang="en-US" dirty="0" err="1">
                <a:latin typeface="Roboto Condensed Light"/>
                <a:ea typeface="Roboto Condensed Light"/>
              </a:rPr>
              <a:t>yapan</a:t>
            </a:r>
          </a:p>
          <a:p>
            <a:r>
              <a:rPr lang="en-US" dirty="0">
                <a:latin typeface="Roboto Condensed Light"/>
                <a:ea typeface="Roboto Condensed Light"/>
              </a:rPr>
              <a:t>- </a:t>
            </a:r>
            <a:r>
              <a:rPr lang="en-US" dirty="0" err="1">
                <a:latin typeface="Roboto Condensed Light"/>
                <a:ea typeface="Roboto Condensed Light"/>
              </a:rPr>
              <a:t>Değişik</a:t>
            </a:r>
            <a:r>
              <a:rPr lang="en-US" dirty="0">
                <a:latin typeface="Roboto Condensed Light"/>
                <a:ea typeface="Roboto Condensed Light"/>
              </a:rPr>
              <a:t> </a:t>
            </a:r>
            <a:r>
              <a:rPr lang="en-US" dirty="0" err="1">
                <a:latin typeface="Roboto Condensed Light"/>
                <a:ea typeface="Roboto Condensed Light"/>
              </a:rPr>
              <a:t>kalkış</a:t>
            </a:r>
            <a:r>
              <a:rPr lang="en-US" dirty="0">
                <a:latin typeface="Roboto Condensed Light"/>
                <a:ea typeface="Roboto Condensed Light"/>
              </a:rPr>
              <a:t> </a:t>
            </a:r>
            <a:r>
              <a:rPr lang="en-US" dirty="0" err="1">
                <a:latin typeface="Roboto Condensed Light"/>
                <a:ea typeface="Roboto Condensed Light"/>
              </a:rPr>
              <a:t>ve</a:t>
            </a:r>
            <a:r>
              <a:rPr lang="en-US" dirty="0">
                <a:latin typeface="Roboto Condensed Light"/>
                <a:ea typeface="Roboto Condensed Light"/>
              </a:rPr>
              <a:t> </a:t>
            </a:r>
            <a:r>
              <a:rPr lang="en-US" dirty="0" err="1">
                <a:latin typeface="Roboto Condensed Light"/>
                <a:ea typeface="Roboto Condensed Light"/>
              </a:rPr>
              <a:t>iniş</a:t>
            </a:r>
            <a:r>
              <a:rPr lang="en-US" dirty="0">
                <a:latin typeface="Roboto Condensed Light"/>
                <a:ea typeface="Roboto Condensed Light"/>
              </a:rPr>
              <a:t> </a:t>
            </a:r>
            <a:r>
              <a:rPr lang="en-US" dirty="0" err="1">
                <a:latin typeface="Roboto Condensed Light"/>
                <a:ea typeface="Roboto Condensed Light"/>
              </a:rPr>
              <a:t>senaryoları</a:t>
            </a:r>
            <a:r>
              <a:rPr lang="en-US" dirty="0">
                <a:latin typeface="Roboto Condensed Light"/>
                <a:ea typeface="Roboto Condensed Light"/>
              </a:rPr>
              <a:t> </a:t>
            </a:r>
            <a:r>
              <a:rPr lang="en-US" dirty="0" err="1">
                <a:latin typeface="Roboto Condensed Light"/>
                <a:ea typeface="Roboto Condensed Light"/>
              </a:rPr>
              <a:t>tasarlayabildiğiniz</a:t>
            </a:r>
          </a:p>
          <a:p>
            <a:r>
              <a:rPr lang="en-US" dirty="0">
                <a:latin typeface="Roboto Condensed Light"/>
                <a:ea typeface="Roboto Condensed Light"/>
              </a:rPr>
              <a:t>- </a:t>
            </a:r>
            <a:r>
              <a:rPr lang="en-US" dirty="0" err="1">
                <a:latin typeface="Roboto Condensed Light"/>
                <a:ea typeface="Roboto Condensed Light"/>
              </a:rPr>
              <a:t>Çoklu</a:t>
            </a:r>
            <a:r>
              <a:rPr lang="en-US" dirty="0">
                <a:latin typeface="Roboto Condensed Light"/>
                <a:ea typeface="Roboto Condensed Light"/>
              </a:rPr>
              <a:t> platform </a:t>
            </a:r>
            <a:r>
              <a:rPr lang="en-US" dirty="0" err="1">
                <a:latin typeface="Roboto Condensed Light"/>
                <a:ea typeface="Roboto Condensed Light"/>
              </a:rPr>
              <a:t>desteği</a:t>
            </a:r>
            <a:r>
              <a:rPr lang="en-US" dirty="0">
                <a:latin typeface="Roboto Condensed Light"/>
                <a:ea typeface="Roboto Condensed Light"/>
              </a:rPr>
              <a:t> </a:t>
            </a:r>
            <a:r>
              <a:rPr lang="en-US" dirty="0" err="1">
                <a:latin typeface="Roboto Condensed Light"/>
                <a:ea typeface="Roboto Condensed Light"/>
              </a:rPr>
              <a:t>olan</a:t>
            </a:r>
            <a:r>
              <a:rPr lang="en-US" dirty="0">
                <a:latin typeface="Roboto Condensed Light"/>
                <a:ea typeface="Roboto Condensed Light"/>
              </a:rPr>
              <a:t> </a:t>
            </a:r>
            <a:r>
              <a:rPr lang="en-US" dirty="0" err="1">
                <a:latin typeface="Roboto Condensed Light"/>
                <a:ea typeface="Roboto Condensed Light"/>
              </a:rPr>
              <a:t>tamamen</a:t>
            </a:r>
            <a:r>
              <a:rPr lang="en-US" dirty="0">
                <a:latin typeface="Roboto Condensed Light"/>
                <a:ea typeface="Roboto Condensed Light"/>
              </a:rPr>
              <a:t> </a:t>
            </a:r>
            <a:r>
              <a:rPr lang="en-US" dirty="0" err="1">
                <a:latin typeface="Roboto Condensed Light"/>
                <a:ea typeface="Roboto Condensed Light"/>
              </a:rPr>
              <a:t>ücretsiz</a:t>
            </a:r>
            <a:r>
              <a:rPr lang="en-US" dirty="0">
                <a:latin typeface="Roboto Condensed Light"/>
                <a:ea typeface="Roboto Condensed Light"/>
              </a:rPr>
              <a:t> </a:t>
            </a:r>
            <a:r>
              <a:rPr lang="en-US" dirty="0" err="1">
                <a:latin typeface="Roboto Condensed Light"/>
                <a:ea typeface="Roboto Condensed Light"/>
              </a:rPr>
              <a:t>ve</a:t>
            </a:r>
            <a:r>
              <a:rPr lang="en-US" dirty="0">
                <a:latin typeface="Roboto Condensed Light"/>
                <a:ea typeface="Roboto Condensed Light"/>
              </a:rPr>
              <a:t> </a:t>
            </a:r>
            <a:r>
              <a:rPr lang="en-US" dirty="0" err="1">
                <a:latin typeface="Roboto Condensed Light"/>
                <a:ea typeface="Roboto Condensed Light"/>
              </a:rPr>
              <a:t>açık</a:t>
            </a:r>
            <a:r>
              <a:rPr lang="en-US" dirty="0">
                <a:latin typeface="Roboto Condensed Light"/>
                <a:ea typeface="Roboto Condensed Light"/>
              </a:rPr>
              <a:t> </a:t>
            </a:r>
            <a:r>
              <a:rPr lang="en-US" dirty="0" err="1">
                <a:latin typeface="Roboto Condensed Light"/>
                <a:ea typeface="Roboto Condensed Light"/>
              </a:rPr>
              <a:t>kaynak</a:t>
            </a:r>
            <a:r>
              <a:rPr lang="en-US" dirty="0">
                <a:latin typeface="Roboto Condensed Light"/>
                <a:ea typeface="Roboto Condensed Light"/>
              </a:rPr>
              <a:t> </a:t>
            </a:r>
            <a:r>
              <a:rPr lang="en-US" dirty="0" err="1">
                <a:latin typeface="Roboto Condensed Light"/>
                <a:ea typeface="Roboto Condensed Light"/>
              </a:rPr>
              <a:t>bir</a:t>
            </a:r>
            <a:r>
              <a:rPr lang="en-US" dirty="0">
                <a:latin typeface="Roboto Condensed Light"/>
                <a:ea typeface="Roboto Condensed Light"/>
              </a:rPr>
              <a:t> </a:t>
            </a:r>
            <a:r>
              <a:rPr lang="en-US" dirty="0" err="1">
                <a:latin typeface="Roboto Condensed Light"/>
                <a:ea typeface="Roboto Condensed Light"/>
              </a:rPr>
              <a:t>roket</a:t>
            </a:r>
            <a:r>
              <a:rPr lang="en-US" dirty="0">
                <a:latin typeface="Roboto Condensed Light"/>
                <a:ea typeface="Roboto Condensed Light"/>
              </a:rPr>
              <a:t> </a:t>
            </a:r>
            <a:r>
              <a:rPr lang="en-US" dirty="0" err="1">
                <a:latin typeface="Roboto Condensed Light"/>
                <a:ea typeface="Roboto Condensed Light"/>
              </a:rPr>
              <a:t>simülasyon</a:t>
            </a:r>
            <a:r>
              <a:rPr lang="en-US" dirty="0">
                <a:latin typeface="Roboto Condensed Light"/>
                <a:ea typeface="Roboto Condensed Light"/>
              </a:rPr>
              <a:t> </a:t>
            </a:r>
            <a:r>
              <a:rPr lang="en-US" dirty="0" err="1">
                <a:latin typeface="Roboto Condensed Light"/>
                <a:ea typeface="Roboto Condensed Light"/>
              </a:rPr>
              <a:t>yazılımı</a:t>
            </a:r>
            <a:endParaRPr lang="en-US" dirty="0">
              <a:latin typeface="Roboto Condensed Light"/>
              <a:ea typeface="Roboto Condensed Light"/>
            </a:endParaRPr>
          </a:p>
          <a:p>
            <a:endParaRPr lang="en-US" dirty="0">
              <a:latin typeface="Roboto Condensed Light"/>
              <a:ea typeface="Roboto Condensed Light"/>
            </a:endParaRPr>
          </a:p>
          <a:p>
            <a:r>
              <a:rPr lang="en-US" dirty="0" err="1">
                <a:latin typeface="Roboto Condensed Light"/>
                <a:ea typeface="Roboto Condensed Light"/>
              </a:rPr>
              <a:t>Alanında</a:t>
            </a:r>
            <a:r>
              <a:rPr lang="en-US" dirty="0">
                <a:latin typeface="Roboto Condensed Light"/>
                <a:ea typeface="Roboto Condensed Light"/>
              </a:rPr>
              <a:t> 1 </a:t>
            </a:r>
            <a:r>
              <a:rPr lang="en-US" dirty="0" err="1">
                <a:latin typeface="Roboto Condensed Light"/>
                <a:ea typeface="Roboto Condensed Light"/>
              </a:rPr>
              <a:t>numaradır</a:t>
            </a:r>
            <a:r>
              <a:rPr lang="en-US" dirty="0">
                <a:latin typeface="Roboto Condensed Light"/>
                <a:ea typeface="Roboto Condensed Light"/>
              </a:rPr>
              <a:t>.</a:t>
            </a:r>
          </a:p>
        </p:txBody>
      </p:sp>
      <p:pic>
        <p:nvPicPr>
          <p:cNvPr id="2" name="Picture 2" descr="A picture containing drawing&#10;&#10;Description generated with very high confidence">
            <a:extLst>
              <a:ext uri="{FF2B5EF4-FFF2-40B4-BE49-F238E27FC236}">
                <a16:creationId xmlns:a16="http://schemas.microsoft.com/office/drawing/2014/main" id="{4B5AF08A-DDB3-4548-B9F8-68A6CC7ECEC1}"/>
              </a:ext>
            </a:extLst>
          </p:cNvPr>
          <p:cNvPicPr>
            <a:picLocks noChangeAspect="1"/>
          </p:cNvPicPr>
          <p:nvPr/>
        </p:nvPicPr>
        <p:blipFill>
          <a:blip r:embed="rId3"/>
          <a:stretch>
            <a:fillRect/>
          </a:stretch>
        </p:blipFill>
        <p:spPr>
          <a:xfrm>
            <a:off x="2649311" y="1395570"/>
            <a:ext cx="2743200" cy="542611"/>
          </a:xfrm>
          <a:prstGeom prst="rect">
            <a:avLst/>
          </a:prstGeom>
        </p:spPr>
      </p:pic>
    </p:spTree>
    <p:extLst>
      <p:ext uri="{BB962C8B-B14F-4D97-AF65-F5344CB8AC3E}">
        <p14:creationId xmlns:p14="http://schemas.microsoft.com/office/powerpoint/2010/main" val="2196963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r>
              <a:rPr lang="en-US" dirty="0" err="1"/>
              <a:t>OpenRocket</a:t>
            </a:r>
            <a:r>
              <a:rPr lang="en-US" dirty="0"/>
              <a:t> </a:t>
            </a:r>
            <a:r>
              <a:rPr lang="en-US" dirty="0" err="1"/>
              <a:t>Nedir</a:t>
            </a:r>
            <a:r>
              <a:rPr lang="en-US" dirty="0"/>
              <a:t> ?</a:t>
            </a:r>
          </a:p>
        </p:txBody>
      </p:sp>
      <p:pic>
        <p:nvPicPr>
          <p:cNvPr id="3" name="Graphic 3">
            <a:extLst>
              <a:ext uri="{FF2B5EF4-FFF2-40B4-BE49-F238E27FC236}">
                <a16:creationId xmlns:a16="http://schemas.microsoft.com/office/drawing/2014/main" id="{1AE09FEF-F4EF-42E1-8719-BCDB3FD91F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6848" y="1234848"/>
            <a:ext cx="714375" cy="714375"/>
          </a:xfrm>
          <a:prstGeom prst="rect">
            <a:avLst/>
          </a:prstGeom>
        </p:spPr>
      </p:pic>
      <p:sp>
        <p:nvSpPr>
          <p:cNvPr id="6" name="TextBox 5">
            <a:extLst>
              <a:ext uri="{FF2B5EF4-FFF2-40B4-BE49-F238E27FC236}">
                <a16:creationId xmlns:a16="http://schemas.microsoft.com/office/drawing/2014/main" id="{C32F0740-316D-45AB-8D80-5AF833D01793}"/>
              </a:ext>
            </a:extLst>
          </p:cNvPr>
          <p:cNvSpPr txBox="1"/>
          <p:nvPr/>
        </p:nvSpPr>
        <p:spPr>
          <a:xfrm>
            <a:off x="2792186" y="1193346"/>
            <a:ext cx="545782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err="1">
                <a:solidFill>
                  <a:srgbClr val="444444"/>
                </a:solidFill>
                <a:latin typeface="Roboto"/>
              </a:rPr>
              <a:t>Güvenebileceğiniz</a:t>
            </a:r>
            <a:r>
              <a:rPr lang="en-US" b="1" dirty="0">
                <a:solidFill>
                  <a:srgbClr val="444444"/>
                </a:solidFill>
                <a:latin typeface="Roboto"/>
              </a:rPr>
              <a:t> </a:t>
            </a:r>
            <a:r>
              <a:rPr lang="en-US" b="1" dirty="0" err="1">
                <a:solidFill>
                  <a:srgbClr val="444444"/>
                </a:solidFill>
                <a:latin typeface="Roboto"/>
              </a:rPr>
              <a:t>Simülasyon</a:t>
            </a:r>
            <a:r>
              <a:rPr lang="en-US" b="1" dirty="0">
                <a:solidFill>
                  <a:srgbClr val="444444"/>
                </a:solidFill>
                <a:latin typeface="Roboto"/>
              </a:rPr>
              <a:t> </a:t>
            </a:r>
            <a:r>
              <a:rPr lang="en-US" b="1" dirty="0" err="1">
                <a:solidFill>
                  <a:srgbClr val="444444"/>
                </a:solidFill>
                <a:latin typeface="Roboto"/>
              </a:rPr>
              <a:t>değerleri</a:t>
            </a:r>
            <a:endParaRPr lang="en-US" b="1" dirty="0">
              <a:solidFill>
                <a:srgbClr val="444444"/>
              </a:solidFill>
              <a:latin typeface="Roboto"/>
            </a:endParaRPr>
          </a:p>
          <a:p>
            <a:r>
              <a:rPr lang="en-US" dirty="0">
                <a:solidFill>
                  <a:srgbClr val="444444"/>
                </a:solidFill>
                <a:latin typeface="Roboto"/>
              </a:rPr>
              <a:t>- 6 </a:t>
            </a:r>
            <a:r>
              <a:rPr lang="en-US" dirty="0" err="1">
                <a:solidFill>
                  <a:srgbClr val="444444"/>
                </a:solidFill>
                <a:latin typeface="Roboto"/>
              </a:rPr>
              <a:t>dereceli</a:t>
            </a:r>
            <a:r>
              <a:rPr lang="en-US" dirty="0">
                <a:solidFill>
                  <a:srgbClr val="444444"/>
                </a:solidFill>
                <a:latin typeface="Roboto"/>
              </a:rPr>
              <a:t> </a:t>
            </a:r>
            <a:r>
              <a:rPr lang="en-US" dirty="0" err="1">
                <a:solidFill>
                  <a:srgbClr val="444444"/>
                </a:solidFill>
                <a:latin typeface="Roboto"/>
              </a:rPr>
              <a:t>uçuş</a:t>
            </a:r>
            <a:r>
              <a:rPr lang="en-US" dirty="0">
                <a:solidFill>
                  <a:srgbClr val="444444"/>
                </a:solidFill>
                <a:latin typeface="Roboto"/>
              </a:rPr>
              <a:t> </a:t>
            </a:r>
            <a:r>
              <a:rPr lang="en-US" dirty="0" err="1">
                <a:solidFill>
                  <a:srgbClr val="444444"/>
                </a:solidFill>
                <a:latin typeface="Roboto"/>
              </a:rPr>
              <a:t>özelliği</a:t>
            </a:r>
            <a:r>
              <a:rPr lang="en-US" dirty="0">
                <a:solidFill>
                  <a:srgbClr val="444444"/>
                </a:solidFill>
                <a:latin typeface="Roboto"/>
              </a:rPr>
              <a:t> </a:t>
            </a:r>
            <a:r>
              <a:rPr lang="en-US" dirty="0" err="1">
                <a:solidFill>
                  <a:srgbClr val="444444"/>
                </a:solidFill>
                <a:latin typeface="Roboto"/>
              </a:rPr>
              <a:t>ile</a:t>
            </a:r>
            <a:r>
              <a:rPr lang="en-US" dirty="0">
                <a:solidFill>
                  <a:srgbClr val="444444"/>
                </a:solidFill>
                <a:latin typeface="Roboto"/>
              </a:rPr>
              <a:t> 50 </a:t>
            </a:r>
            <a:r>
              <a:rPr lang="en-US" dirty="0" err="1">
                <a:solidFill>
                  <a:srgbClr val="444444"/>
                </a:solidFill>
                <a:latin typeface="Roboto"/>
              </a:rPr>
              <a:t>farklı</a:t>
            </a:r>
            <a:r>
              <a:rPr lang="en-US" dirty="0">
                <a:solidFill>
                  <a:srgbClr val="444444"/>
                </a:solidFill>
                <a:latin typeface="Roboto"/>
              </a:rPr>
              <a:t> </a:t>
            </a:r>
            <a:r>
              <a:rPr lang="en-US" dirty="0" err="1">
                <a:solidFill>
                  <a:srgbClr val="444444"/>
                </a:solidFill>
                <a:latin typeface="Roboto"/>
              </a:rPr>
              <a:t>değişken</a:t>
            </a:r>
            <a:r>
              <a:rPr lang="en-US" dirty="0">
                <a:solidFill>
                  <a:srgbClr val="444444"/>
                </a:solidFill>
                <a:latin typeface="Roboto"/>
              </a:rPr>
              <a:t> </a:t>
            </a:r>
            <a:r>
              <a:rPr lang="en-US" dirty="0" err="1">
                <a:solidFill>
                  <a:srgbClr val="444444"/>
                </a:solidFill>
                <a:latin typeface="Roboto"/>
              </a:rPr>
              <a:t>değiştirerek</a:t>
            </a:r>
            <a:r>
              <a:rPr lang="en-US" dirty="0">
                <a:solidFill>
                  <a:srgbClr val="444444"/>
                </a:solidFill>
                <a:latin typeface="Roboto"/>
              </a:rPr>
              <a:t> </a:t>
            </a:r>
            <a:r>
              <a:rPr lang="en-US" dirty="0" err="1">
                <a:solidFill>
                  <a:srgbClr val="444444"/>
                </a:solidFill>
                <a:latin typeface="Roboto"/>
              </a:rPr>
              <a:t>simülasyonu</a:t>
            </a:r>
            <a:r>
              <a:rPr lang="en-US" dirty="0">
                <a:solidFill>
                  <a:srgbClr val="444444"/>
                </a:solidFill>
                <a:latin typeface="Roboto"/>
              </a:rPr>
              <a:t> </a:t>
            </a:r>
            <a:r>
              <a:rPr lang="en-US" dirty="0" err="1">
                <a:solidFill>
                  <a:srgbClr val="444444"/>
                </a:solidFill>
                <a:latin typeface="Roboto"/>
              </a:rPr>
              <a:t>konfigüre</a:t>
            </a:r>
            <a:r>
              <a:rPr lang="en-US" dirty="0">
                <a:solidFill>
                  <a:srgbClr val="444444"/>
                </a:solidFill>
                <a:latin typeface="Roboto"/>
              </a:rPr>
              <a:t> </a:t>
            </a:r>
            <a:r>
              <a:rPr lang="en-US" dirty="0" err="1">
                <a:solidFill>
                  <a:srgbClr val="444444"/>
                </a:solidFill>
                <a:latin typeface="Roboto"/>
              </a:rPr>
              <a:t>edebiliyoruz.Tüm</a:t>
            </a:r>
            <a:r>
              <a:rPr lang="en-US" dirty="0">
                <a:solidFill>
                  <a:srgbClr val="444444"/>
                </a:solidFill>
                <a:latin typeface="Roboto"/>
              </a:rPr>
              <a:t> </a:t>
            </a:r>
            <a:r>
              <a:rPr lang="en-US" dirty="0" err="1">
                <a:solidFill>
                  <a:srgbClr val="444444"/>
                </a:solidFill>
                <a:latin typeface="Roboto"/>
              </a:rPr>
              <a:t>grafiğe</a:t>
            </a:r>
            <a:r>
              <a:rPr lang="en-US" dirty="0">
                <a:solidFill>
                  <a:srgbClr val="444444"/>
                </a:solidFill>
                <a:latin typeface="Roboto"/>
              </a:rPr>
              <a:t> </a:t>
            </a:r>
            <a:r>
              <a:rPr lang="en-US" dirty="0" err="1">
                <a:solidFill>
                  <a:srgbClr val="444444"/>
                </a:solidFill>
                <a:latin typeface="Roboto"/>
              </a:rPr>
              <a:t>dökme</a:t>
            </a:r>
            <a:r>
              <a:rPr lang="en-US" dirty="0">
                <a:solidFill>
                  <a:srgbClr val="444444"/>
                </a:solidFill>
                <a:latin typeface="Roboto"/>
              </a:rPr>
              <a:t> </a:t>
            </a:r>
            <a:r>
              <a:rPr lang="en-US" dirty="0" err="1">
                <a:solidFill>
                  <a:srgbClr val="444444"/>
                </a:solidFill>
                <a:latin typeface="Roboto"/>
              </a:rPr>
              <a:t>ve</a:t>
            </a:r>
            <a:r>
              <a:rPr lang="en-US" dirty="0">
                <a:solidFill>
                  <a:srgbClr val="444444"/>
                </a:solidFill>
                <a:latin typeface="Roboto"/>
              </a:rPr>
              <a:t> </a:t>
            </a:r>
            <a:r>
              <a:rPr lang="en-US" dirty="0" err="1">
                <a:solidFill>
                  <a:srgbClr val="444444"/>
                </a:solidFill>
                <a:latin typeface="Roboto"/>
              </a:rPr>
              <a:t>analiz</a:t>
            </a:r>
            <a:r>
              <a:rPr lang="en-US" dirty="0">
                <a:solidFill>
                  <a:srgbClr val="444444"/>
                </a:solidFill>
                <a:latin typeface="Roboto"/>
              </a:rPr>
              <a:t> </a:t>
            </a:r>
            <a:r>
              <a:rPr lang="en-US" dirty="0" err="1">
                <a:solidFill>
                  <a:srgbClr val="444444"/>
                </a:solidFill>
                <a:latin typeface="Roboto"/>
              </a:rPr>
              <a:t>etme</a:t>
            </a:r>
            <a:r>
              <a:rPr lang="en-US" dirty="0">
                <a:solidFill>
                  <a:srgbClr val="444444"/>
                </a:solidFill>
                <a:latin typeface="Roboto"/>
              </a:rPr>
              <a:t> </a:t>
            </a:r>
            <a:r>
              <a:rPr lang="en-US" dirty="0" err="1">
                <a:solidFill>
                  <a:srgbClr val="444444"/>
                </a:solidFill>
                <a:latin typeface="Roboto"/>
              </a:rPr>
              <a:t>fonksiyonelitesi</a:t>
            </a:r>
            <a:r>
              <a:rPr lang="en-US" dirty="0">
                <a:solidFill>
                  <a:srgbClr val="444444"/>
                </a:solidFill>
                <a:latin typeface="Roboto"/>
              </a:rPr>
              <a:t> </a:t>
            </a:r>
            <a:r>
              <a:rPr lang="en-US" dirty="0" err="1">
                <a:solidFill>
                  <a:srgbClr val="444444"/>
                </a:solidFill>
                <a:latin typeface="Roboto"/>
              </a:rPr>
              <a:t>içeride</a:t>
            </a:r>
            <a:r>
              <a:rPr lang="en-US" dirty="0">
                <a:solidFill>
                  <a:srgbClr val="444444"/>
                </a:solidFill>
                <a:latin typeface="Roboto"/>
              </a:rPr>
              <a:t> </a:t>
            </a:r>
            <a:r>
              <a:rPr lang="en-US" dirty="0" err="1">
                <a:solidFill>
                  <a:srgbClr val="444444"/>
                </a:solidFill>
                <a:latin typeface="Roboto"/>
              </a:rPr>
              <a:t>bulunuyor</a:t>
            </a:r>
            <a:r>
              <a:rPr lang="en-US" dirty="0">
                <a:solidFill>
                  <a:srgbClr val="444444"/>
                </a:solidFill>
                <a:latin typeface="Roboto"/>
              </a:rPr>
              <a:t>.</a:t>
            </a:r>
          </a:p>
        </p:txBody>
      </p:sp>
      <p:sp>
        <p:nvSpPr>
          <p:cNvPr id="8" name="TextBox 7">
            <a:extLst>
              <a:ext uri="{FF2B5EF4-FFF2-40B4-BE49-F238E27FC236}">
                <a16:creationId xmlns:a16="http://schemas.microsoft.com/office/drawing/2014/main" id="{714E0AE6-CEAA-4816-B8C4-952ACCC9DE7D}"/>
              </a:ext>
            </a:extLst>
          </p:cNvPr>
          <p:cNvSpPr txBox="1"/>
          <p:nvPr/>
        </p:nvSpPr>
        <p:spPr>
          <a:xfrm>
            <a:off x="2792185" y="2186667"/>
            <a:ext cx="5457825"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444444"/>
                </a:solidFill>
                <a:latin typeface="Roboto"/>
              </a:rPr>
              <a:t>CAD </a:t>
            </a:r>
            <a:r>
              <a:rPr lang="en-US" b="1" dirty="0" err="1">
                <a:solidFill>
                  <a:srgbClr val="444444"/>
                </a:solidFill>
                <a:latin typeface="Roboto"/>
              </a:rPr>
              <a:t>tasarımları</a:t>
            </a:r>
            <a:r>
              <a:rPr lang="en-US" b="1" dirty="0">
                <a:solidFill>
                  <a:srgbClr val="444444"/>
                </a:solidFill>
                <a:latin typeface="Roboto"/>
              </a:rPr>
              <a:t> </a:t>
            </a:r>
            <a:r>
              <a:rPr lang="en-US" b="1" dirty="0" err="1">
                <a:solidFill>
                  <a:srgbClr val="444444"/>
                </a:solidFill>
                <a:latin typeface="Roboto"/>
              </a:rPr>
              <a:t>desteği</a:t>
            </a:r>
            <a:endParaRPr lang="en-US" dirty="0" err="1"/>
          </a:p>
          <a:p>
            <a:r>
              <a:rPr lang="en-US" dirty="0">
                <a:solidFill>
                  <a:srgbClr val="444444"/>
                </a:solidFill>
                <a:latin typeface="Roboto"/>
              </a:rPr>
              <a:t>- </a:t>
            </a:r>
            <a:r>
              <a:rPr lang="en-US" dirty="0" err="1">
                <a:solidFill>
                  <a:srgbClr val="444444"/>
                </a:solidFill>
                <a:latin typeface="Roboto"/>
              </a:rPr>
              <a:t>Hazırda</a:t>
            </a:r>
            <a:r>
              <a:rPr lang="en-US" dirty="0">
                <a:solidFill>
                  <a:srgbClr val="444444"/>
                </a:solidFill>
                <a:latin typeface="Roboto"/>
              </a:rPr>
              <a:t> </a:t>
            </a:r>
            <a:r>
              <a:rPr lang="en-US" dirty="0" err="1">
                <a:solidFill>
                  <a:srgbClr val="444444"/>
                </a:solidFill>
                <a:latin typeface="Roboto"/>
              </a:rPr>
              <a:t>bulunan</a:t>
            </a:r>
            <a:r>
              <a:rPr lang="en-US" dirty="0">
                <a:solidFill>
                  <a:srgbClr val="444444"/>
                </a:solidFill>
                <a:latin typeface="Roboto"/>
              </a:rPr>
              <a:t> CAD(</a:t>
            </a:r>
            <a:r>
              <a:rPr lang="en-US" dirty="0" err="1">
                <a:solidFill>
                  <a:srgbClr val="444444"/>
                </a:solidFill>
                <a:latin typeface="Roboto"/>
              </a:rPr>
              <a:t>bilgisayar</a:t>
            </a:r>
            <a:r>
              <a:rPr lang="en-US" dirty="0">
                <a:solidFill>
                  <a:srgbClr val="444444"/>
                </a:solidFill>
                <a:latin typeface="Roboto"/>
              </a:rPr>
              <a:t> </a:t>
            </a:r>
            <a:r>
              <a:rPr lang="en-US" dirty="0" err="1">
                <a:solidFill>
                  <a:srgbClr val="444444"/>
                </a:solidFill>
                <a:latin typeface="Roboto"/>
              </a:rPr>
              <a:t>destekli</a:t>
            </a:r>
            <a:r>
              <a:rPr lang="en-US" dirty="0">
                <a:solidFill>
                  <a:srgbClr val="444444"/>
                </a:solidFill>
                <a:latin typeface="Roboto"/>
              </a:rPr>
              <a:t> </a:t>
            </a:r>
            <a:r>
              <a:rPr lang="en-US" dirty="0" err="1">
                <a:solidFill>
                  <a:srgbClr val="444444"/>
                </a:solidFill>
                <a:latin typeface="Roboto"/>
              </a:rPr>
              <a:t>tasarım</a:t>
            </a:r>
            <a:r>
              <a:rPr lang="en-US" dirty="0">
                <a:solidFill>
                  <a:srgbClr val="444444"/>
                </a:solidFill>
                <a:latin typeface="Roboto"/>
              </a:rPr>
              <a:t>/model) </a:t>
            </a:r>
            <a:r>
              <a:rPr lang="en-US" dirty="0" err="1">
                <a:solidFill>
                  <a:srgbClr val="444444"/>
                </a:solidFill>
                <a:latin typeface="Roboto"/>
              </a:rPr>
              <a:t>dosyalarınızı</a:t>
            </a:r>
            <a:r>
              <a:rPr lang="en-US" dirty="0">
                <a:solidFill>
                  <a:srgbClr val="444444"/>
                </a:solidFill>
                <a:latin typeface="Roboto"/>
              </a:rPr>
              <a:t> </a:t>
            </a:r>
            <a:r>
              <a:rPr lang="en-US" dirty="0" err="1">
                <a:solidFill>
                  <a:srgbClr val="444444"/>
                </a:solidFill>
                <a:latin typeface="Roboto"/>
              </a:rPr>
              <a:t>kullanabilir</a:t>
            </a:r>
            <a:r>
              <a:rPr lang="en-US" dirty="0">
                <a:solidFill>
                  <a:srgbClr val="444444"/>
                </a:solidFill>
                <a:latin typeface="Roboto"/>
              </a:rPr>
              <a:t> </a:t>
            </a:r>
            <a:r>
              <a:rPr lang="en-US" dirty="0" err="1">
                <a:solidFill>
                  <a:srgbClr val="444444"/>
                </a:solidFill>
                <a:latin typeface="Roboto"/>
              </a:rPr>
              <a:t>veya</a:t>
            </a:r>
            <a:r>
              <a:rPr lang="en-US" dirty="0">
                <a:solidFill>
                  <a:srgbClr val="444444"/>
                </a:solidFill>
                <a:latin typeface="Roboto"/>
              </a:rPr>
              <a:t> </a:t>
            </a:r>
            <a:r>
              <a:rPr lang="en-US" dirty="0" err="1">
                <a:solidFill>
                  <a:srgbClr val="444444"/>
                </a:solidFill>
                <a:latin typeface="Roboto"/>
              </a:rPr>
              <a:t>yeni</a:t>
            </a:r>
            <a:r>
              <a:rPr lang="en-US" dirty="0">
                <a:solidFill>
                  <a:srgbClr val="444444"/>
                </a:solidFill>
                <a:latin typeface="Roboto"/>
              </a:rPr>
              <a:t> </a:t>
            </a:r>
            <a:r>
              <a:rPr lang="en-US" dirty="0" err="1">
                <a:solidFill>
                  <a:srgbClr val="444444"/>
                </a:solidFill>
                <a:latin typeface="Roboto"/>
              </a:rPr>
              <a:t>tasarım</a:t>
            </a:r>
            <a:r>
              <a:rPr lang="en-US" dirty="0">
                <a:solidFill>
                  <a:srgbClr val="444444"/>
                </a:solidFill>
                <a:latin typeface="Roboto"/>
              </a:rPr>
              <a:t> </a:t>
            </a:r>
            <a:r>
              <a:rPr lang="en-US" dirty="0" err="1">
                <a:solidFill>
                  <a:srgbClr val="444444"/>
                </a:solidFill>
                <a:latin typeface="Roboto"/>
              </a:rPr>
              <a:t>yapabilirsiniz</a:t>
            </a:r>
            <a:r>
              <a:rPr lang="en-US" dirty="0">
                <a:solidFill>
                  <a:srgbClr val="444444"/>
                </a:solidFill>
                <a:latin typeface="Roboto"/>
              </a:rPr>
              <a:t>.</a:t>
            </a:r>
            <a:endParaRPr lang="en-US" dirty="0"/>
          </a:p>
          <a:p>
            <a:r>
              <a:rPr lang="en-US" dirty="0">
                <a:solidFill>
                  <a:srgbClr val="444444"/>
                </a:solidFill>
              </a:rPr>
              <a:t>- </a:t>
            </a:r>
            <a:r>
              <a:rPr lang="en-US" dirty="0" err="1">
                <a:solidFill>
                  <a:srgbClr val="444444"/>
                </a:solidFill>
              </a:rPr>
              <a:t>Inanılmaz</a:t>
            </a:r>
            <a:r>
              <a:rPr lang="en-US" dirty="0">
                <a:solidFill>
                  <a:srgbClr val="444444"/>
                </a:solidFill>
              </a:rPr>
              <a:t> </a:t>
            </a:r>
            <a:r>
              <a:rPr lang="en-US" dirty="0" err="1">
                <a:solidFill>
                  <a:srgbClr val="444444"/>
                </a:solidFill>
              </a:rPr>
              <a:t>sayıda</a:t>
            </a:r>
            <a:r>
              <a:rPr lang="en-US" dirty="0">
                <a:solidFill>
                  <a:srgbClr val="444444"/>
                </a:solidFill>
              </a:rPr>
              <a:t> </a:t>
            </a:r>
            <a:r>
              <a:rPr lang="en-US" dirty="0" err="1">
                <a:solidFill>
                  <a:srgbClr val="444444"/>
                </a:solidFill>
              </a:rPr>
              <a:t>materyal</a:t>
            </a:r>
            <a:r>
              <a:rPr lang="en-US" dirty="0">
                <a:solidFill>
                  <a:srgbClr val="444444"/>
                </a:solidFill>
              </a:rPr>
              <a:t> </a:t>
            </a:r>
            <a:r>
              <a:rPr lang="en-US" dirty="0" err="1">
                <a:solidFill>
                  <a:srgbClr val="444444"/>
                </a:solidFill>
              </a:rPr>
              <a:t>desteği</a:t>
            </a:r>
            <a:r>
              <a:rPr lang="en-US" dirty="0">
                <a:solidFill>
                  <a:srgbClr val="444444"/>
                </a:solidFill>
              </a:rPr>
              <a:t> </a:t>
            </a:r>
            <a:r>
              <a:rPr lang="en-US" dirty="0" err="1">
                <a:solidFill>
                  <a:srgbClr val="444444"/>
                </a:solidFill>
              </a:rPr>
              <a:t>bulunuyor</a:t>
            </a:r>
            <a:r>
              <a:rPr lang="en-US" dirty="0">
                <a:solidFill>
                  <a:srgbClr val="444444"/>
                </a:solidFill>
              </a:rPr>
              <a:t>. </a:t>
            </a:r>
            <a:r>
              <a:rPr lang="en-US" dirty="0" err="1">
                <a:solidFill>
                  <a:srgbClr val="444444"/>
                </a:solidFill>
              </a:rPr>
              <a:t>Çizimlerinizi</a:t>
            </a:r>
            <a:r>
              <a:rPr lang="en-US" dirty="0">
                <a:solidFill>
                  <a:srgbClr val="444444"/>
                </a:solidFill>
              </a:rPr>
              <a:t> vs PDF </a:t>
            </a:r>
            <a:r>
              <a:rPr lang="en-US" dirty="0" err="1">
                <a:solidFill>
                  <a:srgbClr val="444444"/>
                </a:solidFill>
              </a:rPr>
              <a:t>gibi</a:t>
            </a:r>
            <a:r>
              <a:rPr lang="en-US" dirty="0">
                <a:solidFill>
                  <a:srgbClr val="444444"/>
                </a:solidFill>
              </a:rPr>
              <a:t> </a:t>
            </a:r>
            <a:r>
              <a:rPr lang="en-US" dirty="0" err="1">
                <a:solidFill>
                  <a:srgbClr val="444444"/>
                </a:solidFill>
              </a:rPr>
              <a:t>formatlara</a:t>
            </a:r>
            <a:r>
              <a:rPr lang="en-US" dirty="0">
                <a:solidFill>
                  <a:srgbClr val="444444"/>
                </a:solidFill>
              </a:rPr>
              <a:t> </a:t>
            </a:r>
            <a:r>
              <a:rPr lang="en-US" dirty="0" err="1">
                <a:solidFill>
                  <a:srgbClr val="444444"/>
                </a:solidFill>
              </a:rPr>
              <a:t>aktarabilirsiniz</a:t>
            </a:r>
            <a:r>
              <a:rPr lang="en-US" dirty="0">
                <a:solidFill>
                  <a:srgbClr val="444444"/>
                </a:solidFill>
              </a:rPr>
              <a:t>.</a:t>
            </a:r>
          </a:p>
        </p:txBody>
      </p:sp>
      <p:pic>
        <p:nvPicPr>
          <p:cNvPr id="7" name="Picture 8" descr="A close up of a logo&#10;&#10;Description generated with very high confidence">
            <a:extLst>
              <a:ext uri="{FF2B5EF4-FFF2-40B4-BE49-F238E27FC236}">
                <a16:creationId xmlns:a16="http://schemas.microsoft.com/office/drawing/2014/main" id="{156083E8-7810-4EC0-8F90-5E3E6CFA7DA8}"/>
              </a:ext>
            </a:extLst>
          </p:cNvPr>
          <p:cNvPicPr>
            <a:picLocks noChangeAspect="1"/>
          </p:cNvPicPr>
          <p:nvPr/>
        </p:nvPicPr>
        <p:blipFill>
          <a:blip r:embed="rId5"/>
          <a:stretch>
            <a:fillRect/>
          </a:stretch>
        </p:blipFill>
        <p:spPr>
          <a:xfrm>
            <a:off x="1908402" y="2391456"/>
            <a:ext cx="714375" cy="714375"/>
          </a:xfrm>
          <a:prstGeom prst="rect">
            <a:avLst/>
          </a:prstGeom>
        </p:spPr>
      </p:pic>
      <p:sp>
        <p:nvSpPr>
          <p:cNvPr id="11" name="TextBox 10">
            <a:extLst>
              <a:ext uri="{FF2B5EF4-FFF2-40B4-BE49-F238E27FC236}">
                <a16:creationId xmlns:a16="http://schemas.microsoft.com/office/drawing/2014/main" id="{CA08081E-F8DB-41FA-9ECC-9919F37CDEA8}"/>
              </a:ext>
            </a:extLst>
          </p:cNvPr>
          <p:cNvSpPr txBox="1"/>
          <p:nvPr/>
        </p:nvSpPr>
        <p:spPr>
          <a:xfrm>
            <a:off x="2710542" y="3492952"/>
            <a:ext cx="545782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err="1">
                <a:solidFill>
                  <a:srgbClr val="444444"/>
                </a:solidFill>
                <a:latin typeface="Roboto"/>
              </a:rPr>
              <a:t>Tasarımları</a:t>
            </a:r>
            <a:r>
              <a:rPr lang="en-US" b="1" dirty="0">
                <a:solidFill>
                  <a:srgbClr val="444444"/>
                </a:solidFill>
                <a:latin typeface="Roboto"/>
              </a:rPr>
              <a:t> optimize </a:t>
            </a:r>
            <a:r>
              <a:rPr lang="en-US" b="1" dirty="0" err="1">
                <a:solidFill>
                  <a:srgbClr val="444444"/>
                </a:solidFill>
                <a:latin typeface="Roboto"/>
              </a:rPr>
              <a:t>etmek</a:t>
            </a:r>
          </a:p>
          <a:p>
            <a:r>
              <a:rPr lang="en-US" dirty="0">
                <a:solidFill>
                  <a:srgbClr val="444444"/>
                </a:solidFill>
                <a:latin typeface="Roboto"/>
              </a:rPr>
              <a:t>- </a:t>
            </a:r>
            <a:r>
              <a:rPr lang="en-US" dirty="0" err="1">
                <a:solidFill>
                  <a:srgbClr val="444444"/>
                </a:solidFill>
                <a:latin typeface="Roboto"/>
              </a:rPr>
              <a:t>Tasarımları</a:t>
            </a:r>
            <a:r>
              <a:rPr lang="en-US" dirty="0">
                <a:solidFill>
                  <a:srgbClr val="444444"/>
                </a:solidFill>
                <a:latin typeface="Roboto"/>
              </a:rPr>
              <a:t> </a:t>
            </a:r>
            <a:r>
              <a:rPr lang="en-US" dirty="0" err="1">
                <a:solidFill>
                  <a:srgbClr val="444444"/>
                </a:solidFill>
                <a:latin typeface="Roboto"/>
              </a:rPr>
              <a:t>gerçek</a:t>
            </a:r>
            <a:r>
              <a:rPr lang="en-US" dirty="0">
                <a:solidFill>
                  <a:srgbClr val="444444"/>
                </a:solidFill>
                <a:latin typeface="Roboto"/>
              </a:rPr>
              <a:t> </a:t>
            </a:r>
            <a:r>
              <a:rPr lang="en-US" dirty="0" err="1">
                <a:solidFill>
                  <a:srgbClr val="444444"/>
                </a:solidFill>
                <a:latin typeface="Roboto"/>
              </a:rPr>
              <a:t>zamanlı</a:t>
            </a:r>
            <a:r>
              <a:rPr lang="en-US" dirty="0">
                <a:solidFill>
                  <a:srgbClr val="444444"/>
                </a:solidFill>
                <a:latin typeface="Roboto"/>
              </a:rPr>
              <a:t> </a:t>
            </a:r>
            <a:r>
              <a:rPr lang="en-US" dirty="0" err="1">
                <a:solidFill>
                  <a:srgbClr val="444444"/>
                </a:solidFill>
                <a:latin typeface="Roboto"/>
              </a:rPr>
              <a:t>değiştirebiliyor</a:t>
            </a:r>
            <a:r>
              <a:rPr lang="en-US" dirty="0">
                <a:solidFill>
                  <a:srgbClr val="444444"/>
                </a:solidFill>
                <a:latin typeface="Roboto"/>
              </a:rPr>
              <a:t> </a:t>
            </a:r>
            <a:r>
              <a:rPr lang="en-US" dirty="0" err="1">
                <a:solidFill>
                  <a:srgbClr val="444444"/>
                </a:solidFill>
                <a:latin typeface="Roboto"/>
              </a:rPr>
              <a:t>ve</a:t>
            </a:r>
            <a:r>
              <a:rPr lang="en-US" dirty="0">
                <a:solidFill>
                  <a:srgbClr val="444444"/>
                </a:solidFill>
                <a:latin typeface="Roboto"/>
              </a:rPr>
              <a:t> </a:t>
            </a:r>
            <a:r>
              <a:rPr lang="en-US" dirty="0" err="1">
                <a:solidFill>
                  <a:srgbClr val="444444"/>
                </a:solidFill>
                <a:latin typeface="Roboto"/>
              </a:rPr>
              <a:t>sonuçlarını</a:t>
            </a:r>
            <a:r>
              <a:rPr lang="en-US" dirty="0">
                <a:solidFill>
                  <a:srgbClr val="444444"/>
                </a:solidFill>
                <a:latin typeface="Roboto"/>
              </a:rPr>
              <a:t> </a:t>
            </a:r>
            <a:r>
              <a:rPr lang="en-US" dirty="0" err="1">
                <a:solidFill>
                  <a:srgbClr val="444444"/>
                </a:solidFill>
                <a:latin typeface="Roboto"/>
              </a:rPr>
              <a:t>anlık</a:t>
            </a:r>
            <a:r>
              <a:rPr lang="en-US" dirty="0">
                <a:solidFill>
                  <a:srgbClr val="444444"/>
                </a:solidFill>
                <a:latin typeface="Roboto"/>
              </a:rPr>
              <a:t> </a:t>
            </a:r>
            <a:r>
              <a:rPr lang="en-US" dirty="0" err="1">
                <a:solidFill>
                  <a:srgbClr val="444444"/>
                </a:solidFill>
                <a:latin typeface="Roboto"/>
              </a:rPr>
              <a:t>görebiliyoruz</a:t>
            </a:r>
            <a:r>
              <a:rPr lang="en-US" dirty="0">
                <a:solidFill>
                  <a:srgbClr val="444444"/>
                </a:solidFill>
                <a:latin typeface="Roboto"/>
              </a:rPr>
              <a:t>. AI </a:t>
            </a:r>
            <a:r>
              <a:rPr lang="en-US" dirty="0" err="1">
                <a:solidFill>
                  <a:srgbClr val="444444"/>
                </a:solidFill>
                <a:latin typeface="Roboto"/>
              </a:rPr>
              <a:t>asistan</a:t>
            </a:r>
            <a:r>
              <a:rPr lang="en-US" dirty="0">
                <a:solidFill>
                  <a:srgbClr val="444444"/>
                </a:solidFill>
                <a:latin typeface="Roboto"/>
              </a:rPr>
              <a:t> </a:t>
            </a:r>
            <a:r>
              <a:rPr lang="en-US" dirty="0" err="1">
                <a:solidFill>
                  <a:srgbClr val="444444"/>
                </a:solidFill>
                <a:latin typeface="Roboto"/>
              </a:rPr>
              <a:t>yardımıyla</a:t>
            </a:r>
            <a:r>
              <a:rPr lang="en-US" dirty="0">
                <a:solidFill>
                  <a:srgbClr val="444444"/>
                </a:solidFill>
                <a:latin typeface="Roboto"/>
              </a:rPr>
              <a:t> </a:t>
            </a:r>
            <a:r>
              <a:rPr lang="en-US" dirty="0" err="1">
                <a:solidFill>
                  <a:srgbClr val="444444"/>
                </a:solidFill>
                <a:latin typeface="Roboto"/>
              </a:rPr>
              <a:t>uçuş</a:t>
            </a:r>
            <a:r>
              <a:rPr lang="en-US" dirty="0">
                <a:solidFill>
                  <a:srgbClr val="444444"/>
                </a:solidFill>
                <a:latin typeface="Roboto"/>
              </a:rPr>
              <a:t> </a:t>
            </a:r>
            <a:r>
              <a:rPr lang="en-US" dirty="0" err="1">
                <a:solidFill>
                  <a:srgbClr val="444444"/>
                </a:solidFill>
                <a:latin typeface="Roboto"/>
              </a:rPr>
              <a:t>parametrelerini</a:t>
            </a:r>
            <a:r>
              <a:rPr lang="en-US" dirty="0">
                <a:solidFill>
                  <a:srgbClr val="444444"/>
                </a:solidFill>
                <a:latin typeface="Roboto"/>
              </a:rPr>
              <a:t> </a:t>
            </a:r>
            <a:r>
              <a:rPr lang="en-US" dirty="0" err="1">
                <a:solidFill>
                  <a:srgbClr val="444444"/>
                </a:solidFill>
                <a:latin typeface="Roboto"/>
              </a:rPr>
              <a:t>değiştirip</a:t>
            </a:r>
            <a:r>
              <a:rPr lang="en-US" dirty="0">
                <a:solidFill>
                  <a:srgbClr val="444444"/>
                </a:solidFill>
                <a:latin typeface="Roboto"/>
              </a:rPr>
              <a:t> </a:t>
            </a:r>
            <a:r>
              <a:rPr lang="en-US" dirty="0" err="1">
                <a:solidFill>
                  <a:srgbClr val="444444"/>
                </a:solidFill>
                <a:latin typeface="Roboto"/>
              </a:rPr>
              <a:t>optimizasyon</a:t>
            </a:r>
            <a:r>
              <a:rPr lang="en-US" dirty="0">
                <a:solidFill>
                  <a:srgbClr val="444444"/>
                </a:solidFill>
                <a:latin typeface="Roboto"/>
              </a:rPr>
              <a:t> </a:t>
            </a:r>
            <a:r>
              <a:rPr lang="en-US" dirty="0" err="1">
                <a:solidFill>
                  <a:srgbClr val="444444"/>
                </a:solidFill>
                <a:latin typeface="Roboto"/>
              </a:rPr>
              <a:t>yapabiliyor</a:t>
            </a:r>
            <a:r>
              <a:rPr lang="en-US" dirty="0">
                <a:solidFill>
                  <a:srgbClr val="444444"/>
                </a:solidFill>
                <a:latin typeface="Roboto"/>
              </a:rPr>
              <a:t> </a:t>
            </a:r>
            <a:r>
              <a:rPr lang="en-US" dirty="0" err="1">
                <a:solidFill>
                  <a:srgbClr val="444444"/>
                </a:solidFill>
                <a:latin typeface="Roboto"/>
              </a:rPr>
              <a:t>ve</a:t>
            </a:r>
            <a:r>
              <a:rPr lang="en-US" dirty="0">
                <a:solidFill>
                  <a:srgbClr val="444444"/>
                </a:solidFill>
                <a:latin typeface="Roboto"/>
              </a:rPr>
              <a:t> </a:t>
            </a:r>
            <a:r>
              <a:rPr lang="en-US" dirty="0" err="1">
                <a:solidFill>
                  <a:srgbClr val="444444"/>
                </a:solidFill>
                <a:latin typeface="Roboto"/>
              </a:rPr>
              <a:t>istenilen</a:t>
            </a:r>
            <a:r>
              <a:rPr lang="en-US" dirty="0">
                <a:solidFill>
                  <a:srgbClr val="444444"/>
                </a:solidFill>
                <a:latin typeface="Roboto"/>
              </a:rPr>
              <a:t> </a:t>
            </a:r>
            <a:r>
              <a:rPr lang="en-US" dirty="0" err="1">
                <a:solidFill>
                  <a:srgbClr val="444444"/>
                </a:solidFill>
                <a:latin typeface="Roboto"/>
              </a:rPr>
              <a:t>yüksekliğe</a:t>
            </a:r>
            <a:r>
              <a:rPr lang="en-US" dirty="0">
                <a:solidFill>
                  <a:srgbClr val="444444"/>
                </a:solidFill>
                <a:latin typeface="Roboto"/>
              </a:rPr>
              <a:t> </a:t>
            </a:r>
            <a:r>
              <a:rPr lang="en-US" dirty="0" err="1">
                <a:solidFill>
                  <a:srgbClr val="444444"/>
                </a:solidFill>
                <a:latin typeface="Roboto"/>
              </a:rPr>
              <a:t>çıkabiliyoruz</a:t>
            </a:r>
            <a:r>
              <a:rPr lang="en-US" dirty="0">
                <a:solidFill>
                  <a:srgbClr val="444444"/>
                </a:solidFill>
                <a:latin typeface="Roboto"/>
              </a:rPr>
              <a:t>.</a:t>
            </a:r>
          </a:p>
        </p:txBody>
      </p:sp>
      <p:pic>
        <p:nvPicPr>
          <p:cNvPr id="10" name="Picture 11" descr="A close up of a logo&#10;&#10;Description generated with high confidence">
            <a:extLst>
              <a:ext uri="{FF2B5EF4-FFF2-40B4-BE49-F238E27FC236}">
                <a16:creationId xmlns:a16="http://schemas.microsoft.com/office/drawing/2014/main" id="{A05327D0-D258-4C7F-AC38-6D3475888A39}"/>
              </a:ext>
            </a:extLst>
          </p:cNvPr>
          <p:cNvPicPr>
            <a:picLocks noChangeAspect="1"/>
          </p:cNvPicPr>
          <p:nvPr/>
        </p:nvPicPr>
        <p:blipFill>
          <a:blip r:embed="rId6"/>
          <a:stretch>
            <a:fillRect/>
          </a:stretch>
        </p:blipFill>
        <p:spPr>
          <a:xfrm>
            <a:off x="1779134" y="3520849"/>
            <a:ext cx="714375" cy="714375"/>
          </a:xfrm>
          <a:prstGeom prst="rect">
            <a:avLst/>
          </a:prstGeom>
        </p:spPr>
      </p:pic>
    </p:spTree>
    <p:extLst>
      <p:ext uri="{BB962C8B-B14F-4D97-AF65-F5344CB8AC3E}">
        <p14:creationId xmlns:p14="http://schemas.microsoft.com/office/powerpoint/2010/main" val="1312055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r>
              <a:rPr lang="en-US" dirty="0" err="1"/>
              <a:t>OpenRocket</a:t>
            </a:r>
            <a:r>
              <a:rPr lang="en-US" dirty="0"/>
              <a:t> </a:t>
            </a:r>
            <a:r>
              <a:rPr lang="en-US" dirty="0" err="1"/>
              <a:t>Nedir</a:t>
            </a:r>
            <a:r>
              <a:rPr lang="en-US" dirty="0"/>
              <a:t> ?</a:t>
            </a:r>
          </a:p>
        </p:txBody>
      </p:sp>
      <p:sp>
        <p:nvSpPr>
          <p:cNvPr id="6" name="TextBox 5">
            <a:extLst>
              <a:ext uri="{FF2B5EF4-FFF2-40B4-BE49-F238E27FC236}">
                <a16:creationId xmlns:a16="http://schemas.microsoft.com/office/drawing/2014/main" id="{C32F0740-316D-45AB-8D80-5AF833D01793}"/>
              </a:ext>
            </a:extLst>
          </p:cNvPr>
          <p:cNvSpPr txBox="1"/>
          <p:nvPr/>
        </p:nvSpPr>
        <p:spPr>
          <a:xfrm>
            <a:off x="2792186" y="1193346"/>
            <a:ext cx="545782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err="1">
                <a:solidFill>
                  <a:srgbClr val="444444"/>
                </a:solidFill>
                <a:latin typeface="Roboto"/>
              </a:rPr>
              <a:t>Güvenebileceğiniz</a:t>
            </a:r>
            <a:r>
              <a:rPr lang="en-US" b="1" dirty="0">
                <a:solidFill>
                  <a:srgbClr val="444444"/>
                </a:solidFill>
                <a:latin typeface="Roboto"/>
              </a:rPr>
              <a:t> </a:t>
            </a:r>
            <a:r>
              <a:rPr lang="en-US" b="1" dirty="0" err="1">
                <a:solidFill>
                  <a:srgbClr val="444444"/>
                </a:solidFill>
                <a:latin typeface="Roboto"/>
              </a:rPr>
              <a:t>Simülasyon</a:t>
            </a:r>
            <a:r>
              <a:rPr lang="en-US" b="1" dirty="0">
                <a:solidFill>
                  <a:srgbClr val="444444"/>
                </a:solidFill>
                <a:latin typeface="Roboto"/>
              </a:rPr>
              <a:t> </a:t>
            </a:r>
            <a:r>
              <a:rPr lang="en-US" b="1" dirty="0" err="1">
                <a:solidFill>
                  <a:srgbClr val="444444"/>
                </a:solidFill>
                <a:latin typeface="Roboto"/>
              </a:rPr>
              <a:t>değerleri</a:t>
            </a:r>
            <a:endParaRPr lang="en-US" b="1" dirty="0">
              <a:solidFill>
                <a:srgbClr val="444444"/>
              </a:solidFill>
              <a:latin typeface="Roboto"/>
            </a:endParaRPr>
          </a:p>
          <a:p>
            <a:r>
              <a:rPr lang="en-US" dirty="0">
                <a:solidFill>
                  <a:srgbClr val="444444"/>
                </a:solidFill>
                <a:latin typeface="Roboto"/>
              </a:rPr>
              <a:t>- Basınç merkezi,yer çekimi merkezi,maksimum </a:t>
            </a:r>
            <a:r>
              <a:rPr lang="en-US">
                <a:solidFill>
                  <a:srgbClr val="444444"/>
                </a:solidFill>
                <a:latin typeface="Roboto"/>
              </a:rPr>
              <a:t>yükseklik,maksimum hız gibi değerleri tasarım değiştikçe gerçek zamanlı değişimini gözlemlemek</a:t>
            </a:r>
          </a:p>
        </p:txBody>
      </p:sp>
      <p:sp>
        <p:nvSpPr>
          <p:cNvPr id="8" name="TextBox 7">
            <a:extLst>
              <a:ext uri="{FF2B5EF4-FFF2-40B4-BE49-F238E27FC236}">
                <a16:creationId xmlns:a16="http://schemas.microsoft.com/office/drawing/2014/main" id="{714E0AE6-CEAA-4816-B8C4-952ACCC9DE7D}"/>
              </a:ext>
            </a:extLst>
          </p:cNvPr>
          <p:cNvSpPr txBox="1"/>
          <p:nvPr/>
        </p:nvSpPr>
        <p:spPr>
          <a:xfrm>
            <a:off x="2792185" y="2186667"/>
            <a:ext cx="54578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444444"/>
                </a:solidFill>
                <a:latin typeface="Roboto"/>
              </a:rPr>
              <a:t>Çok aşamalı kalkış senaryoları oluşturmak</a:t>
            </a:r>
            <a:endParaRPr lang="en-US"/>
          </a:p>
          <a:p>
            <a:r>
              <a:rPr lang="en-US">
                <a:solidFill>
                  <a:srgbClr val="444444"/>
                </a:solidFill>
                <a:latin typeface="Roboto"/>
              </a:rPr>
              <a:t>- Birden çok aşamadan oluşan kalkış senaryoları oluştrabiliriz</a:t>
            </a:r>
            <a:r>
              <a:rPr lang="en-US" dirty="0">
                <a:solidFill>
                  <a:srgbClr val="444444"/>
                </a:solidFill>
              </a:rPr>
              <a:t>.</a:t>
            </a:r>
            <a:endParaRPr lang="en-US" dirty="0"/>
          </a:p>
        </p:txBody>
      </p:sp>
      <p:sp>
        <p:nvSpPr>
          <p:cNvPr id="11" name="TextBox 10">
            <a:extLst>
              <a:ext uri="{FF2B5EF4-FFF2-40B4-BE49-F238E27FC236}">
                <a16:creationId xmlns:a16="http://schemas.microsoft.com/office/drawing/2014/main" id="{CA08081E-F8DB-41FA-9ECC-9919F37CDEA8}"/>
              </a:ext>
            </a:extLst>
          </p:cNvPr>
          <p:cNvSpPr txBox="1"/>
          <p:nvPr/>
        </p:nvSpPr>
        <p:spPr>
          <a:xfrm>
            <a:off x="2710542" y="3492952"/>
            <a:ext cx="545782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444444"/>
                </a:solidFill>
                <a:latin typeface="Roboto"/>
              </a:rPr>
              <a:t>İstenilen motor tasarımlarını seçmek</a:t>
            </a:r>
            <a:endParaRPr lang="en-US"/>
          </a:p>
          <a:p>
            <a:r>
              <a:rPr lang="en-US" dirty="0">
                <a:solidFill>
                  <a:srgbClr val="444444"/>
                </a:solidFill>
                <a:latin typeface="Roboto"/>
              </a:rPr>
              <a:t>- İnternet'te ki en büyük motor veri tabanları olan ThrustCave'den </a:t>
            </a:r>
            <a:r>
              <a:rPr lang="en-US">
                <a:solidFill>
                  <a:srgbClr val="444444"/>
                </a:solidFill>
                <a:latin typeface="Roboto"/>
              </a:rPr>
              <a:t>kullandıkları motor veritabanı ile her motora erişim imkanı var</a:t>
            </a:r>
            <a:endParaRPr lang="en-US"/>
          </a:p>
        </p:txBody>
      </p:sp>
      <p:pic>
        <p:nvPicPr>
          <p:cNvPr id="2" name="Picture 3" descr="A picture containing sitting, laptop, dark, black&#10;&#10;Description generated with very high confidence">
            <a:extLst>
              <a:ext uri="{FF2B5EF4-FFF2-40B4-BE49-F238E27FC236}">
                <a16:creationId xmlns:a16="http://schemas.microsoft.com/office/drawing/2014/main" id="{96815356-F259-4A00-B234-CB20FA38320F}"/>
              </a:ext>
            </a:extLst>
          </p:cNvPr>
          <p:cNvPicPr>
            <a:picLocks noChangeAspect="1"/>
          </p:cNvPicPr>
          <p:nvPr/>
        </p:nvPicPr>
        <p:blipFill>
          <a:blip r:embed="rId3"/>
          <a:stretch>
            <a:fillRect/>
          </a:stretch>
        </p:blipFill>
        <p:spPr>
          <a:xfrm>
            <a:off x="1956027" y="1350509"/>
            <a:ext cx="714375" cy="714375"/>
          </a:xfrm>
          <a:prstGeom prst="rect">
            <a:avLst/>
          </a:prstGeom>
        </p:spPr>
      </p:pic>
      <p:pic>
        <p:nvPicPr>
          <p:cNvPr id="5" name="Picture 8" descr="A close up of a light&#10;&#10;Description generated with high confidence">
            <a:extLst>
              <a:ext uri="{FF2B5EF4-FFF2-40B4-BE49-F238E27FC236}">
                <a16:creationId xmlns:a16="http://schemas.microsoft.com/office/drawing/2014/main" id="{99F6161D-1854-4963-B2EB-727B22C62E65}"/>
              </a:ext>
            </a:extLst>
          </p:cNvPr>
          <p:cNvPicPr>
            <a:picLocks noChangeAspect="1"/>
          </p:cNvPicPr>
          <p:nvPr/>
        </p:nvPicPr>
        <p:blipFill>
          <a:blip r:embed="rId4"/>
          <a:stretch>
            <a:fillRect/>
          </a:stretch>
        </p:blipFill>
        <p:spPr>
          <a:xfrm>
            <a:off x="1690688" y="2323420"/>
            <a:ext cx="714375" cy="714375"/>
          </a:xfrm>
          <a:prstGeom prst="rect">
            <a:avLst/>
          </a:prstGeom>
        </p:spPr>
      </p:pic>
      <p:pic>
        <p:nvPicPr>
          <p:cNvPr id="12" name="Picture 12" descr="A screen shot of a clock&#10;&#10;Description generated with high confidence">
            <a:extLst>
              <a:ext uri="{FF2B5EF4-FFF2-40B4-BE49-F238E27FC236}">
                <a16:creationId xmlns:a16="http://schemas.microsoft.com/office/drawing/2014/main" id="{0B7601EB-C6B1-42C8-A8B3-278CC7EEC661}"/>
              </a:ext>
            </a:extLst>
          </p:cNvPr>
          <p:cNvPicPr>
            <a:picLocks noChangeAspect="1"/>
          </p:cNvPicPr>
          <p:nvPr/>
        </p:nvPicPr>
        <p:blipFill>
          <a:blip r:embed="rId5"/>
          <a:stretch>
            <a:fillRect/>
          </a:stretch>
        </p:blipFill>
        <p:spPr>
          <a:xfrm>
            <a:off x="1781175" y="3584121"/>
            <a:ext cx="723900" cy="723900"/>
          </a:xfrm>
          <a:prstGeom prst="rect">
            <a:avLst/>
          </a:prstGeom>
        </p:spPr>
      </p:pic>
    </p:spTree>
    <p:extLst>
      <p:ext uri="{BB962C8B-B14F-4D97-AF65-F5344CB8AC3E}">
        <p14:creationId xmlns:p14="http://schemas.microsoft.com/office/powerpoint/2010/main" val="3875261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r>
              <a:rPr lang="en-US" dirty="0" err="1"/>
              <a:t>OpenRocket</a:t>
            </a:r>
            <a:r>
              <a:rPr lang="en-US" dirty="0"/>
              <a:t> </a:t>
            </a:r>
            <a:r>
              <a:rPr lang="en-US" dirty="0" err="1"/>
              <a:t>Nedir</a:t>
            </a:r>
            <a:r>
              <a:rPr lang="en-US" dirty="0"/>
              <a:t> ?</a:t>
            </a:r>
          </a:p>
        </p:txBody>
      </p:sp>
      <p:pic>
        <p:nvPicPr>
          <p:cNvPr id="3" name="Picture 3" descr="A screenshot of a cell phone&#10;&#10;Description generated with very high confidence">
            <a:extLst>
              <a:ext uri="{FF2B5EF4-FFF2-40B4-BE49-F238E27FC236}">
                <a16:creationId xmlns:a16="http://schemas.microsoft.com/office/drawing/2014/main" id="{AB1AF654-5A78-4E84-AC32-F60F935DEF9F}"/>
              </a:ext>
            </a:extLst>
          </p:cNvPr>
          <p:cNvPicPr>
            <a:picLocks noChangeAspect="1"/>
          </p:cNvPicPr>
          <p:nvPr/>
        </p:nvPicPr>
        <p:blipFill>
          <a:blip r:embed="rId3"/>
          <a:stretch>
            <a:fillRect/>
          </a:stretch>
        </p:blipFill>
        <p:spPr>
          <a:xfrm>
            <a:off x="1451883" y="914812"/>
            <a:ext cx="5634717" cy="4041857"/>
          </a:xfrm>
          <a:prstGeom prst="rect">
            <a:avLst/>
          </a:prstGeom>
        </p:spPr>
      </p:pic>
    </p:spTree>
    <p:extLst>
      <p:ext uri="{BB962C8B-B14F-4D97-AF65-F5344CB8AC3E}">
        <p14:creationId xmlns:p14="http://schemas.microsoft.com/office/powerpoint/2010/main" val="3897612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r>
              <a:rPr lang="en-US" dirty="0" err="1"/>
              <a:t>OpenRocket</a:t>
            </a:r>
            <a:r>
              <a:rPr lang="en-US" dirty="0"/>
              <a:t> </a:t>
            </a:r>
            <a:r>
              <a:rPr lang="en-US" dirty="0" err="1"/>
              <a:t>Nedir</a:t>
            </a:r>
            <a:r>
              <a:rPr lang="en-US" dirty="0"/>
              <a:t> ?</a:t>
            </a:r>
          </a:p>
        </p:txBody>
      </p:sp>
      <p:pic>
        <p:nvPicPr>
          <p:cNvPr id="2" name="Picture 3" descr="A screenshot of a cell phone&#10;&#10;Description generated with very high confidence">
            <a:extLst>
              <a:ext uri="{FF2B5EF4-FFF2-40B4-BE49-F238E27FC236}">
                <a16:creationId xmlns:a16="http://schemas.microsoft.com/office/drawing/2014/main" id="{FCCF5BE2-D6E1-4BFA-8835-51CECDE74222}"/>
              </a:ext>
            </a:extLst>
          </p:cNvPr>
          <p:cNvPicPr>
            <a:picLocks noChangeAspect="1"/>
          </p:cNvPicPr>
          <p:nvPr/>
        </p:nvPicPr>
        <p:blipFill>
          <a:blip r:embed="rId3"/>
          <a:stretch>
            <a:fillRect/>
          </a:stretch>
        </p:blipFill>
        <p:spPr>
          <a:xfrm>
            <a:off x="1499507" y="1314691"/>
            <a:ext cx="5845628" cy="3296529"/>
          </a:xfrm>
          <a:prstGeom prst="rect">
            <a:avLst/>
          </a:prstGeom>
        </p:spPr>
      </p:pic>
    </p:spTree>
    <p:extLst>
      <p:ext uri="{BB962C8B-B14F-4D97-AF65-F5344CB8AC3E}">
        <p14:creationId xmlns:p14="http://schemas.microsoft.com/office/powerpoint/2010/main" val="2731710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r>
              <a:rPr lang="en-US" dirty="0" err="1"/>
              <a:t>OpenRocket</a:t>
            </a:r>
            <a:r>
              <a:rPr lang="en-US" dirty="0"/>
              <a:t> </a:t>
            </a:r>
            <a:r>
              <a:rPr lang="en-US" dirty="0" err="1"/>
              <a:t>Nedir</a:t>
            </a:r>
            <a:r>
              <a:rPr lang="en-US" dirty="0"/>
              <a:t> ?</a:t>
            </a:r>
          </a:p>
        </p:txBody>
      </p:sp>
      <p:pic>
        <p:nvPicPr>
          <p:cNvPr id="3" name="Picture 3">
            <a:extLst>
              <a:ext uri="{FF2B5EF4-FFF2-40B4-BE49-F238E27FC236}">
                <a16:creationId xmlns:a16="http://schemas.microsoft.com/office/drawing/2014/main" id="{42053236-00BE-4D27-B6EB-12D6BEC399D5}"/>
              </a:ext>
            </a:extLst>
          </p:cNvPr>
          <p:cNvPicPr>
            <a:picLocks noChangeAspect="1"/>
          </p:cNvPicPr>
          <p:nvPr/>
        </p:nvPicPr>
        <p:blipFill>
          <a:blip r:embed="rId3"/>
          <a:stretch>
            <a:fillRect/>
          </a:stretch>
        </p:blipFill>
        <p:spPr>
          <a:xfrm>
            <a:off x="1485900" y="1136022"/>
            <a:ext cx="5301342" cy="3810349"/>
          </a:xfrm>
          <a:prstGeom prst="rect">
            <a:avLst/>
          </a:prstGeom>
        </p:spPr>
      </p:pic>
    </p:spTree>
    <p:extLst>
      <p:ext uri="{BB962C8B-B14F-4D97-AF65-F5344CB8AC3E}">
        <p14:creationId xmlns:p14="http://schemas.microsoft.com/office/powerpoint/2010/main" val="3398641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r>
              <a:rPr lang="en-US" dirty="0" err="1"/>
              <a:t>OpenRocket</a:t>
            </a:r>
            <a:r>
              <a:rPr lang="en-US" dirty="0"/>
              <a:t> </a:t>
            </a:r>
            <a:r>
              <a:rPr lang="en-US" dirty="0" err="1"/>
              <a:t>Nedir</a:t>
            </a:r>
            <a:r>
              <a:rPr lang="en-US" dirty="0"/>
              <a:t> ?</a:t>
            </a:r>
          </a:p>
        </p:txBody>
      </p:sp>
      <p:sp>
        <p:nvSpPr>
          <p:cNvPr id="2" name="TextBox 1">
            <a:extLst>
              <a:ext uri="{FF2B5EF4-FFF2-40B4-BE49-F238E27FC236}">
                <a16:creationId xmlns:a16="http://schemas.microsoft.com/office/drawing/2014/main" id="{DDE86850-29DA-458C-AA9D-BE8E2704C57F}"/>
              </a:ext>
            </a:extLst>
          </p:cNvPr>
          <p:cNvSpPr txBox="1"/>
          <p:nvPr/>
        </p:nvSpPr>
        <p:spPr>
          <a:xfrm>
            <a:off x="3200400" y="234315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3"/>
              </a:rPr>
              <a:t>https://www.youtube.com/watch?v=JCU8QRVkdYQ</a:t>
            </a:r>
            <a:endParaRPr lang="en-US"/>
          </a:p>
        </p:txBody>
      </p:sp>
    </p:spTree>
    <p:extLst>
      <p:ext uri="{BB962C8B-B14F-4D97-AF65-F5344CB8AC3E}">
        <p14:creationId xmlns:p14="http://schemas.microsoft.com/office/powerpoint/2010/main" val="462333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780750" y="3006518"/>
            <a:ext cx="5005500" cy="1022100"/>
          </a:xfrm>
          <a:prstGeom prst="rect">
            <a:avLst/>
          </a:prstGeom>
        </p:spPr>
        <p:txBody>
          <a:bodyPr spcFirstLastPara="1" wrap="square" lIns="91425" tIns="91425" rIns="91425" bIns="91425" anchor="ctr" anchorCtr="0">
            <a:noAutofit/>
          </a:bodyPr>
          <a:lstStyle/>
          <a:p>
            <a:r>
              <a:rPr lang="en-US"/>
              <a:t>GPS Yazılımı</a:t>
            </a:r>
          </a:p>
        </p:txBody>
      </p:sp>
      <p:sp>
        <p:nvSpPr>
          <p:cNvPr id="176" name="Google Shape;176;p31"/>
          <p:cNvSpPr txBox="1">
            <a:spLocks noGrp="1"/>
          </p:cNvSpPr>
          <p:nvPr>
            <p:ph type="title" idx="2"/>
          </p:nvPr>
        </p:nvSpPr>
        <p:spPr>
          <a:xfrm flipH="1">
            <a:off x="918979" y="2108697"/>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07</a:t>
            </a:r>
            <a:endParaRPr dirty="0"/>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178" name="Google Shape;178;p31"/>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indent="0"/>
            <a:r>
              <a:rPr lang="en-US" dirty="0"/>
              <a:t>"Everything you need to design, simulate and fly better rockets</a:t>
            </a:r>
          </a:p>
          <a:p>
            <a:endParaRPr lang="en-US"/>
          </a:p>
          <a:p>
            <a:endParaRPr lang="en-US"/>
          </a:p>
          <a:p>
            <a:pPr marL="0" lvl="0" indent="0" algn="l">
              <a:spcBef>
                <a:spcPts val="0"/>
              </a:spcBef>
              <a:spcAft>
                <a:spcPts val="0"/>
              </a:spcAft>
              <a:buNone/>
            </a:pPr>
            <a:r>
              <a:rPr lang="en-US" dirty="0"/>
              <a:t>"</a:t>
            </a:r>
          </a:p>
        </p:txBody>
      </p:sp>
      <p:pic>
        <p:nvPicPr>
          <p:cNvPr id="3" name="Picture 3" descr="A picture containing indoor, table, sitting, monitor&#10;&#10;Description generated with very high confidence">
            <a:extLst>
              <a:ext uri="{FF2B5EF4-FFF2-40B4-BE49-F238E27FC236}">
                <a16:creationId xmlns:a16="http://schemas.microsoft.com/office/drawing/2014/main" id="{DA12E6E6-DC49-4B80-B785-8ED91C74793D}"/>
              </a:ext>
            </a:extLst>
          </p:cNvPr>
          <p:cNvPicPr>
            <a:picLocks noChangeAspect="1"/>
          </p:cNvPicPr>
          <p:nvPr/>
        </p:nvPicPr>
        <p:blipFill>
          <a:blip r:embed="rId3"/>
          <a:stretch>
            <a:fillRect/>
          </a:stretch>
        </p:blipFill>
        <p:spPr>
          <a:xfrm>
            <a:off x="2880632" y="808264"/>
            <a:ext cx="2743200" cy="2057400"/>
          </a:xfrm>
          <a:prstGeom prst="rect">
            <a:avLst/>
          </a:prstGeom>
        </p:spPr>
      </p:pic>
    </p:spTree>
    <p:extLst>
      <p:ext uri="{BB962C8B-B14F-4D97-AF65-F5344CB8AC3E}">
        <p14:creationId xmlns:p14="http://schemas.microsoft.com/office/powerpoint/2010/main" val="2188956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r>
              <a:rPr lang="en-US"/>
              <a:t>GPS Nedir?</a:t>
            </a:r>
          </a:p>
        </p:txBody>
      </p:sp>
      <p:sp>
        <p:nvSpPr>
          <p:cNvPr id="3" name="TextBox 2">
            <a:extLst>
              <a:ext uri="{FF2B5EF4-FFF2-40B4-BE49-F238E27FC236}">
                <a16:creationId xmlns:a16="http://schemas.microsoft.com/office/drawing/2014/main" id="{06B9161A-4162-4AD2-A34C-E44B09EF7A45}"/>
              </a:ext>
            </a:extLst>
          </p:cNvPr>
          <p:cNvSpPr txBox="1"/>
          <p:nvPr/>
        </p:nvSpPr>
        <p:spPr>
          <a:xfrm>
            <a:off x="764722" y="1064079"/>
            <a:ext cx="715871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12121"/>
                </a:solidFill>
                <a:latin typeface="Helvetica Neue"/>
              </a:rPr>
              <a:t>GPS (Global Positioning System; </a:t>
            </a:r>
            <a:r>
              <a:rPr lang="en-US">
                <a:solidFill>
                  <a:srgbClr val="212121"/>
                </a:solidFill>
                <a:latin typeface="Helvetica Neue"/>
              </a:rPr>
              <a:t>Küresel Konumlama Sistemi), dünya üzerinde herhangi engelsiz bir görüş hattında, dört veya daha fazla uydusu ile her türlü hava koşulunda yer ve zaman bilgileri sağlayan uzay tabanlı uydu navigasyon sistemidir.</a:t>
            </a:r>
          </a:p>
        </p:txBody>
      </p:sp>
      <p:sp>
        <p:nvSpPr>
          <p:cNvPr id="4" name="TextBox 3">
            <a:extLst>
              <a:ext uri="{FF2B5EF4-FFF2-40B4-BE49-F238E27FC236}">
                <a16:creationId xmlns:a16="http://schemas.microsoft.com/office/drawing/2014/main" id="{4C5B96CA-3745-440B-91D6-B7BE49F374EF}"/>
              </a:ext>
            </a:extLst>
          </p:cNvPr>
          <p:cNvSpPr txBox="1"/>
          <p:nvPr/>
        </p:nvSpPr>
        <p:spPr>
          <a:xfrm>
            <a:off x="764722" y="1955346"/>
            <a:ext cx="764177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12121"/>
                </a:solidFill>
                <a:latin typeface="Helvetica Neue"/>
              </a:rPr>
              <a:t>Düzenli olarak kodlanmış bilgi yollayan bir uydu ağıdır ve uydularla arasındaki mesafeyi ölçerek Dünya üzerindeki kesin yeri tespit etmeyi mümkün kılar. Küresel ölçekte çalışır bu tür sistemlerin öncülüdür. Bu sistem, Amerika Birleşik Devletleri Savunma Bakanlığı'na ait, yörüngelerinde sürekli olarak ilerleyen uydulardan oluşur. Savunma Bakanlığı tarafından desteklenen sistem, bir </a:t>
            </a:r>
            <a:r>
              <a:rPr lang="en-US" b="1">
                <a:solidFill>
                  <a:srgbClr val="212121"/>
                </a:solidFill>
                <a:latin typeface="Helvetica Neue"/>
              </a:rPr>
              <a:t>GPS</a:t>
            </a:r>
            <a:r>
              <a:rPr lang="en-US">
                <a:solidFill>
                  <a:srgbClr val="212121"/>
                </a:solidFill>
                <a:latin typeface="Helvetica Neue"/>
              </a:rPr>
              <a:t> alıcısı ile kullanılacak şekilde herkes tarafından erişilebilirdir. Uydular bir tür radyo sinyali yayarlar ve yeryüzündeki </a:t>
            </a:r>
            <a:r>
              <a:rPr lang="en-US" b="1">
                <a:solidFill>
                  <a:srgbClr val="212121"/>
                </a:solidFill>
                <a:latin typeface="Helvetica Neue"/>
              </a:rPr>
              <a:t>GPS</a:t>
            </a:r>
            <a:r>
              <a:rPr lang="en-US">
                <a:solidFill>
                  <a:srgbClr val="212121"/>
                </a:solidFill>
                <a:latin typeface="Helvetica Neue"/>
              </a:rPr>
              <a:t> alıcıları bu sinyalleri alıp yorumlayarak konum belirlenmesini gerçekleştirir.</a:t>
            </a:r>
            <a:endParaRPr lang="en-US"/>
          </a:p>
        </p:txBody>
      </p:sp>
    </p:spTree>
    <p:extLst>
      <p:ext uri="{BB962C8B-B14F-4D97-AF65-F5344CB8AC3E}">
        <p14:creationId xmlns:p14="http://schemas.microsoft.com/office/powerpoint/2010/main" val="1666025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cxnSp>
        <p:nvCxnSpPr>
          <p:cNvPr id="223" name="Google Shape;223;p35"/>
          <p:cNvCxnSpPr/>
          <p:nvPr/>
        </p:nvCxnSpPr>
        <p:spPr>
          <a:xfrm>
            <a:off x="3957600" y="3045275"/>
            <a:ext cx="1368000" cy="0"/>
          </a:xfrm>
          <a:prstGeom prst="straightConnector1">
            <a:avLst/>
          </a:prstGeom>
          <a:noFill/>
          <a:ln w="9525" cap="flat" cmpd="sng">
            <a:solidFill>
              <a:schemeClr val="dk1"/>
            </a:solidFill>
            <a:prstDash val="solid"/>
            <a:round/>
            <a:headEnd type="none" w="med" len="med"/>
            <a:tailEnd type="none" w="med" len="med"/>
          </a:ln>
        </p:spPr>
      </p:cxnSp>
      <p:sp>
        <p:nvSpPr>
          <p:cNvPr id="224" name="Google Shape;224;p35"/>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Uğurkan</a:t>
            </a:r>
            <a:r>
              <a:rPr lang="en-US" dirty="0"/>
              <a:t> </a:t>
            </a:r>
            <a:r>
              <a:rPr lang="en-US" dirty="0" err="1"/>
              <a:t>Ateş</a:t>
            </a:r>
            <a:br>
              <a:rPr lang="en-US" dirty="0"/>
            </a:br>
            <a:endParaRPr dirty="0"/>
          </a:p>
        </p:txBody>
      </p:sp>
      <p:sp>
        <p:nvSpPr>
          <p:cNvPr id="225" name="Google Shape;225;p35"/>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Bana </a:t>
            </a:r>
            <a:r>
              <a:rPr lang="en-US" dirty="0" err="1"/>
              <a:t>Ulaşmak</a:t>
            </a:r>
            <a:r>
              <a:rPr lang="en-US" dirty="0"/>
              <a:t> </a:t>
            </a:r>
            <a:r>
              <a:rPr lang="en-US" dirty="0" err="1"/>
              <a:t>için</a:t>
            </a:r>
            <a:endParaRPr dirty="0"/>
          </a:p>
        </p:txBody>
      </p:sp>
      <p:sp>
        <p:nvSpPr>
          <p:cNvPr id="226" name="Google Shape;226;p35"/>
          <p:cNvSpPr txBox="1">
            <a:spLocks noGrp="1"/>
          </p:cNvSpPr>
          <p:nvPr>
            <p:ph type="subTitle" idx="1"/>
          </p:nvPr>
        </p:nvSpPr>
        <p:spPr>
          <a:xfrm>
            <a:off x="2410050" y="779367"/>
            <a:ext cx="30951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t>Gömülü</a:t>
            </a:r>
            <a:r>
              <a:rPr lang="en-US" dirty="0"/>
              <a:t> </a:t>
            </a:r>
            <a:r>
              <a:rPr lang="en-US" dirty="0" err="1"/>
              <a:t>Sistem</a:t>
            </a:r>
            <a:r>
              <a:rPr lang="en-US" dirty="0"/>
              <a:t> </a:t>
            </a:r>
            <a:r>
              <a:rPr lang="en-US" dirty="0" err="1"/>
              <a:t>Yazılım</a:t>
            </a:r>
            <a:r>
              <a:rPr lang="en-US" dirty="0"/>
              <a:t> </a:t>
            </a:r>
            <a:r>
              <a:rPr lang="en-US" dirty="0" err="1"/>
              <a:t>Mühendisi</a:t>
            </a:r>
            <a:r>
              <a:rPr lang="en-US" dirty="0"/>
              <a:t> @ Accenture</a:t>
            </a:r>
          </a:p>
          <a:p>
            <a:pPr marL="0" lvl="0" indent="0" algn="r" rtl="0">
              <a:spcBef>
                <a:spcPts val="0"/>
              </a:spcBef>
              <a:spcAft>
                <a:spcPts val="0"/>
              </a:spcAft>
              <a:buNone/>
            </a:pPr>
            <a:r>
              <a:rPr lang="en-US" dirty="0"/>
              <a:t>Ex : TUSAŞ  - </a:t>
            </a:r>
            <a:r>
              <a:rPr lang="en-US" dirty="0" err="1"/>
              <a:t>Türk</a:t>
            </a:r>
            <a:r>
              <a:rPr lang="en-US" dirty="0"/>
              <a:t> </a:t>
            </a:r>
            <a:r>
              <a:rPr lang="en-US" dirty="0" err="1"/>
              <a:t>Havacılık</a:t>
            </a:r>
            <a:r>
              <a:rPr lang="en-US" dirty="0"/>
              <a:t> </a:t>
            </a:r>
            <a:r>
              <a:rPr lang="en-US" dirty="0" err="1"/>
              <a:t>Uzay</a:t>
            </a:r>
            <a:r>
              <a:rPr lang="en-US" dirty="0"/>
              <a:t> </a:t>
            </a:r>
            <a:r>
              <a:rPr lang="en-US" dirty="0" err="1"/>
              <a:t>Sanayi,SoftTech</a:t>
            </a:r>
            <a:r>
              <a:rPr lang="en-US" dirty="0"/>
              <a:t> </a:t>
            </a:r>
          </a:p>
          <a:p>
            <a:pPr marL="0" lvl="0" indent="0" algn="r" rtl="0">
              <a:spcBef>
                <a:spcPts val="0"/>
              </a:spcBef>
              <a:spcAft>
                <a:spcPts val="0"/>
              </a:spcAft>
              <a:buNone/>
            </a:pPr>
            <a:endParaRPr lang="en-US" dirty="0"/>
          </a:p>
          <a:p>
            <a:pPr marL="0" lvl="0" indent="0" algn="r" rtl="0">
              <a:spcBef>
                <a:spcPts val="0"/>
              </a:spcBef>
              <a:spcAft>
                <a:spcPts val="0"/>
              </a:spcAft>
              <a:buNone/>
            </a:pPr>
            <a:r>
              <a:rPr lang="en-US" dirty="0"/>
              <a:t> GTU </a:t>
            </a:r>
            <a:r>
              <a:rPr lang="en-US" dirty="0" err="1"/>
              <a:t>Bilgisayar</a:t>
            </a:r>
            <a:r>
              <a:rPr lang="en-US" dirty="0"/>
              <a:t> </a:t>
            </a:r>
            <a:r>
              <a:rPr lang="en-US" dirty="0" err="1"/>
              <a:t>Mühendisliği</a:t>
            </a:r>
            <a:r>
              <a:rPr lang="en-US" dirty="0"/>
              <a:t> 2015</a:t>
            </a:r>
          </a:p>
          <a:p>
            <a:pPr marL="0" lvl="0" indent="0" algn="r" rtl="0">
              <a:spcBef>
                <a:spcPts val="0"/>
              </a:spcBef>
              <a:spcAft>
                <a:spcPts val="0"/>
              </a:spcAft>
              <a:buNone/>
            </a:pPr>
            <a:r>
              <a:rPr lang="en-US" dirty="0"/>
              <a:t>GTU HUK </a:t>
            </a:r>
            <a:r>
              <a:rPr lang="en-US" dirty="0" err="1"/>
              <a:t>CanSat</a:t>
            </a:r>
            <a:r>
              <a:rPr lang="en-US" dirty="0"/>
              <a:t> 2017, GTU </a:t>
            </a:r>
            <a:r>
              <a:rPr lang="en-US" dirty="0" err="1"/>
              <a:t>Tubitak</a:t>
            </a:r>
            <a:r>
              <a:rPr lang="en-US" dirty="0"/>
              <a:t> Model </a:t>
            </a:r>
            <a:r>
              <a:rPr lang="en-US" dirty="0" err="1"/>
              <a:t>Uydu</a:t>
            </a:r>
            <a:r>
              <a:rPr lang="en-US" dirty="0"/>
              <a:t> 2018,GTU </a:t>
            </a:r>
            <a:r>
              <a:rPr lang="en-US" dirty="0" err="1"/>
              <a:t>Roket</a:t>
            </a:r>
            <a:r>
              <a:rPr lang="en-US" dirty="0"/>
              <a:t> </a:t>
            </a:r>
            <a:r>
              <a:rPr lang="en-US" dirty="0" err="1"/>
              <a:t>Takımı</a:t>
            </a:r>
            <a:r>
              <a:rPr lang="en-US" dirty="0"/>
              <a:t> 2018, 2.5 </a:t>
            </a:r>
            <a:r>
              <a:rPr lang="en-US" dirty="0" err="1"/>
              <a:t>yıl</a:t>
            </a:r>
            <a:r>
              <a:rPr lang="en-US" dirty="0"/>
              <a:t> GTU HUK </a:t>
            </a:r>
            <a:r>
              <a:rPr lang="en-US" dirty="0" err="1"/>
              <a:t>yönetim</a:t>
            </a:r>
            <a:r>
              <a:rPr lang="en-US" sz="1000" dirty="0"/>
              <a:t>(SEDS </a:t>
            </a:r>
            <a:r>
              <a:rPr lang="en-US" sz="1000" dirty="0" err="1"/>
              <a:t>Turkiye,Uzay</a:t>
            </a:r>
            <a:r>
              <a:rPr lang="en-US" sz="1000" dirty="0"/>
              <a:t> </a:t>
            </a:r>
            <a:r>
              <a:rPr lang="en-US" sz="1000" dirty="0" err="1"/>
              <a:t>Komitesi</a:t>
            </a:r>
            <a:r>
              <a:rPr lang="en-US" sz="1000" dirty="0"/>
              <a:t> </a:t>
            </a:r>
            <a:r>
              <a:rPr lang="en-US" sz="1000" dirty="0" err="1"/>
              <a:t>Kuruluş</a:t>
            </a:r>
            <a:r>
              <a:rPr lang="en-US" sz="1000" dirty="0"/>
              <a:t> , </a:t>
            </a:r>
            <a:r>
              <a:rPr lang="en-US" sz="1000" dirty="0" err="1"/>
              <a:t>Euroavia</a:t>
            </a:r>
            <a:r>
              <a:rPr lang="en-US" sz="1000" dirty="0"/>
              <a:t>)</a:t>
            </a:r>
          </a:p>
          <a:p>
            <a:pPr marL="0" lvl="0" indent="0" algn="r" rtl="0">
              <a:spcBef>
                <a:spcPts val="0"/>
              </a:spcBef>
              <a:spcAft>
                <a:spcPts val="0"/>
              </a:spcAft>
              <a:buNone/>
            </a:pPr>
            <a:r>
              <a:rPr lang="en-US" sz="1000" dirty="0"/>
              <a:t>GTU </a:t>
            </a:r>
            <a:r>
              <a:rPr lang="en-US" sz="1000" dirty="0" err="1"/>
              <a:t>Hazine</a:t>
            </a:r>
            <a:r>
              <a:rPr lang="en-US" sz="1000" dirty="0"/>
              <a:t> </a:t>
            </a:r>
            <a:r>
              <a:rPr lang="en-US" sz="1000" dirty="0" err="1"/>
              <a:t>Otonom</a:t>
            </a:r>
            <a:r>
              <a:rPr lang="en-US" sz="1000" dirty="0"/>
              <a:t> </a:t>
            </a:r>
            <a:r>
              <a:rPr lang="en-US" sz="1000" dirty="0" err="1"/>
              <a:t>ve</a:t>
            </a:r>
            <a:r>
              <a:rPr lang="en-US" sz="1000" dirty="0"/>
              <a:t> </a:t>
            </a:r>
            <a:r>
              <a:rPr lang="en-US" sz="1000" dirty="0" err="1"/>
              <a:t>Elektrikli</a:t>
            </a:r>
            <a:r>
              <a:rPr lang="en-US" sz="1000" dirty="0"/>
              <a:t> </a:t>
            </a:r>
            <a:r>
              <a:rPr lang="en-US" sz="1000" dirty="0" err="1"/>
              <a:t>Binek</a:t>
            </a:r>
            <a:r>
              <a:rPr lang="en-US" sz="1000" dirty="0"/>
              <a:t> </a:t>
            </a:r>
            <a:r>
              <a:rPr lang="en-US" sz="1000" dirty="0" err="1"/>
              <a:t>Araç</a:t>
            </a:r>
            <a:r>
              <a:rPr lang="en-US" sz="1000" dirty="0"/>
              <a:t> 2019</a:t>
            </a:r>
            <a:r>
              <a:rPr lang="en-US" dirty="0"/>
              <a:t> </a:t>
            </a:r>
            <a:endParaRPr dirty="0"/>
          </a:p>
        </p:txBody>
      </p:sp>
      <p:pic>
        <p:nvPicPr>
          <p:cNvPr id="3" name="Picture 2">
            <a:extLst>
              <a:ext uri="{FF2B5EF4-FFF2-40B4-BE49-F238E27FC236}">
                <a16:creationId xmlns:a16="http://schemas.microsoft.com/office/drawing/2014/main" id="{DD16E9F2-0A16-4381-80A5-D2AC76546F9A}"/>
              </a:ext>
            </a:extLst>
          </p:cNvPr>
          <p:cNvPicPr>
            <a:picLocks noChangeAspect="1"/>
          </p:cNvPicPr>
          <p:nvPr/>
        </p:nvPicPr>
        <p:blipFill>
          <a:blip r:embed="rId3"/>
          <a:stretch>
            <a:fillRect/>
          </a:stretch>
        </p:blipFill>
        <p:spPr>
          <a:xfrm>
            <a:off x="6345358" y="354625"/>
            <a:ext cx="2395817" cy="2395817"/>
          </a:xfrm>
          <a:prstGeom prst="rect">
            <a:avLst/>
          </a:prstGeom>
        </p:spPr>
      </p:pic>
      <p:pic>
        <p:nvPicPr>
          <p:cNvPr id="9" name="Picture 8">
            <a:extLst>
              <a:ext uri="{FF2B5EF4-FFF2-40B4-BE49-F238E27FC236}">
                <a16:creationId xmlns:a16="http://schemas.microsoft.com/office/drawing/2014/main" id="{86A2DD7C-BA88-47DF-B8DE-A5106E8521B4}"/>
              </a:ext>
            </a:extLst>
          </p:cNvPr>
          <p:cNvPicPr>
            <a:picLocks noChangeAspect="1"/>
          </p:cNvPicPr>
          <p:nvPr/>
        </p:nvPicPr>
        <p:blipFill>
          <a:blip r:embed="rId4"/>
          <a:stretch>
            <a:fillRect/>
          </a:stretch>
        </p:blipFill>
        <p:spPr>
          <a:xfrm>
            <a:off x="507038" y="3149694"/>
            <a:ext cx="1093695" cy="285728"/>
          </a:xfrm>
          <a:prstGeom prst="rect">
            <a:avLst/>
          </a:prstGeom>
        </p:spPr>
      </p:pic>
      <p:sp>
        <p:nvSpPr>
          <p:cNvPr id="16" name="Google Shape;226;p35">
            <a:extLst>
              <a:ext uri="{FF2B5EF4-FFF2-40B4-BE49-F238E27FC236}">
                <a16:creationId xmlns:a16="http://schemas.microsoft.com/office/drawing/2014/main" id="{CD304021-2C21-4052-B73E-D0B8B784254A}"/>
              </a:ext>
            </a:extLst>
          </p:cNvPr>
          <p:cNvSpPr txBox="1">
            <a:spLocks/>
          </p:cNvSpPr>
          <p:nvPr/>
        </p:nvSpPr>
        <p:spPr>
          <a:xfrm>
            <a:off x="937344" y="3194405"/>
            <a:ext cx="2612680" cy="467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100"/>
              <a:buFont typeface="Roboto Condensed Light"/>
              <a:buNone/>
              <a:defRPr sz="11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dirty="0">
                <a:hlinkClick r:id="rId5"/>
              </a:rPr>
              <a:t>https://github.com/ugurkanates</a:t>
            </a:r>
            <a:endParaRPr lang="en-US" dirty="0"/>
          </a:p>
        </p:txBody>
      </p:sp>
      <p:sp>
        <p:nvSpPr>
          <p:cNvPr id="17" name="Google Shape;226;p35">
            <a:extLst>
              <a:ext uri="{FF2B5EF4-FFF2-40B4-BE49-F238E27FC236}">
                <a16:creationId xmlns:a16="http://schemas.microsoft.com/office/drawing/2014/main" id="{A9DC3D2F-38CF-4C89-B35E-92BB5277D43C}"/>
              </a:ext>
            </a:extLst>
          </p:cNvPr>
          <p:cNvSpPr txBox="1">
            <a:spLocks/>
          </p:cNvSpPr>
          <p:nvPr/>
        </p:nvSpPr>
        <p:spPr>
          <a:xfrm>
            <a:off x="1475226" y="3671706"/>
            <a:ext cx="2612680" cy="467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100"/>
              <a:buFont typeface="Roboto Condensed Light"/>
              <a:buNone/>
              <a:defRPr sz="11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dirty="0">
                <a:hlinkClick r:id="rId6"/>
              </a:rPr>
              <a:t>https://www.linkedin.com/in/uğurkan-ateş/</a:t>
            </a:r>
            <a:endParaRPr lang="en-US" dirty="0"/>
          </a:p>
        </p:txBody>
      </p:sp>
      <p:pic>
        <p:nvPicPr>
          <p:cNvPr id="18" name="Picture 17">
            <a:extLst>
              <a:ext uri="{FF2B5EF4-FFF2-40B4-BE49-F238E27FC236}">
                <a16:creationId xmlns:a16="http://schemas.microsoft.com/office/drawing/2014/main" id="{3D0887F4-E6D1-4C86-AFAE-572686FB777C}"/>
              </a:ext>
            </a:extLst>
          </p:cNvPr>
          <p:cNvPicPr>
            <a:picLocks noChangeAspect="1"/>
          </p:cNvPicPr>
          <p:nvPr/>
        </p:nvPicPr>
        <p:blipFill>
          <a:blip r:embed="rId7"/>
          <a:stretch>
            <a:fillRect/>
          </a:stretch>
        </p:blipFill>
        <p:spPr>
          <a:xfrm>
            <a:off x="646537" y="3545788"/>
            <a:ext cx="581614" cy="581614"/>
          </a:xfrm>
          <a:prstGeom prst="rect">
            <a:avLst/>
          </a:prstGeom>
        </p:spPr>
      </p:pic>
      <p:sp>
        <p:nvSpPr>
          <p:cNvPr id="25" name="Google Shape;226;p35">
            <a:extLst>
              <a:ext uri="{FF2B5EF4-FFF2-40B4-BE49-F238E27FC236}">
                <a16:creationId xmlns:a16="http://schemas.microsoft.com/office/drawing/2014/main" id="{4F5C20FC-C925-4882-A555-BED505205239}"/>
              </a:ext>
            </a:extLst>
          </p:cNvPr>
          <p:cNvSpPr txBox="1">
            <a:spLocks/>
          </p:cNvSpPr>
          <p:nvPr/>
        </p:nvSpPr>
        <p:spPr>
          <a:xfrm>
            <a:off x="886226" y="4347591"/>
            <a:ext cx="2612680" cy="467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100"/>
              <a:buFont typeface="Roboto Condensed Light"/>
              <a:buNone/>
              <a:defRPr sz="11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dirty="0">
                <a:hlinkClick r:id="rId8"/>
              </a:rPr>
              <a:t>https://medium.com/@paypaytr</a:t>
            </a:r>
            <a:endParaRPr lang="en-US" dirty="0"/>
          </a:p>
        </p:txBody>
      </p:sp>
      <p:pic>
        <p:nvPicPr>
          <p:cNvPr id="20" name="Picture 19">
            <a:extLst>
              <a:ext uri="{FF2B5EF4-FFF2-40B4-BE49-F238E27FC236}">
                <a16:creationId xmlns:a16="http://schemas.microsoft.com/office/drawing/2014/main" id="{13BD30F3-2D8F-4531-BA52-46566871FF87}"/>
              </a:ext>
            </a:extLst>
          </p:cNvPr>
          <p:cNvPicPr>
            <a:picLocks noChangeAspect="1"/>
          </p:cNvPicPr>
          <p:nvPr/>
        </p:nvPicPr>
        <p:blipFill>
          <a:blip r:embed="rId9"/>
          <a:stretch>
            <a:fillRect/>
          </a:stretch>
        </p:blipFill>
        <p:spPr>
          <a:xfrm>
            <a:off x="595419" y="4203728"/>
            <a:ext cx="581614" cy="581614"/>
          </a:xfrm>
          <a:prstGeom prst="rect">
            <a:avLst/>
          </a:prstGeom>
        </p:spPr>
      </p:pic>
      <p:pic>
        <p:nvPicPr>
          <p:cNvPr id="22" name="Picture 21">
            <a:extLst>
              <a:ext uri="{FF2B5EF4-FFF2-40B4-BE49-F238E27FC236}">
                <a16:creationId xmlns:a16="http://schemas.microsoft.com/office/drawing/2014/main" id="{E0D19BF2-F87F-4304-B1FC-0D3B70C5281F}"/>
              </a:ext>
            </a:extLst>
          </p:cNvPr>
          <p:cNvPicPr>
            <a:picLocks noChangeAspect="1"/>
          </p:cNvPicPr>
          <p:nvPr/>
        </p:nvPicPr>
        <p:blipFill>
          <a:blip r:embed="rId10"/>
          <a:stretch>
            <a:fillRect/>
          </a:stretch>
        </p:blipFill>
        <p:spPr>
          <a:xfrm>
            <a:off x="5176690" y="3668575"/>
            <a:ext cx="936812" cy="936812"/>
          </a:xfrm>
          <a:prstGeom prst="rect">
            <a:avLst/>
          </a:prstGeom>
        </p:spPr>
      </p:pic>
      <p:sp>
        <p:nvSpPr>
          <p:cNvPr id="30" name="Google Shape;226;p35">
            <a:extLst>
              <a:ext uri="{FF2B5EF4-FFF2-40B4-BE49-F238E27FC236}">
                <a16:creationId xmlns:a16="http://schemas.microsoft.com/office/drawing/2014/main" id="{192785E4-B572-4DB5-909D-D852EB107AC7}"/>
              </a:ext>
            </a:extLst>
          </p:cNvPr>
          <p:cNvSpPr txBox="1">
            <a:spLocks/>
          </p:cNvSpPr>
          <p:nvPr/>
        </p:nvSpPr>
        <p:spPr>
          <a:xfrm>
            <a:off x="5436369" y="3836595"/>
            <a:ext cx="2612680" cy="467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100"/>
              <a:buFont typeface="Roboto Condensed Light"/>
              <a:buNone/>
              <a:defRPr sz="11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dirty="0">
                <a:hlinkClick r:id="rId11"/>
              </a:rPr>
              <a:t>ugurkanates97@gmail.com</a:t>
            </a:r>
            <a:endParaRPr lang="en-US" dirty="0"/>
          </a:p>
          <a:p>
            <a:pPr marL="0" indent="0"/>
            <a:r>
              <a:rPr lang="en-US" dirty="0">
                <a:hlinkClick r:id="rId12"/>
              </a:rPr>
              <a:t>uates@gtu.edu.tr</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r>
              <a:rPr lang="en-US"/>
              <a:t>GPS Nedir?</a:t>
            </a:r>
          </a:p>
        </p:txBody>
      </p:sp>
      <p:sp>
        <p:nvSpPr>
          <p:cNvPr id="2" name="TextBox 1">
            <a:extLst>
              <a:ext uri="{FF2B5EF4-FFF2-40B4-BE49-F238E27FC236}">
                <a16:creationId xmlns:a16="http://schemas.microsoft.com/office/drawing/2014/main" id="{FFF0563E-5373-4D28-886F-306D51A33BC5}"/>
              </a:ext>
            </a:extLst>
          </p:cNvPr>
          <p:cNvSpPr txBox="1"/>
          <p:nvPr/>
        </p:nvSpPr>
        <p:spPr>
          <a:xfrm>
            <a:off x="166008" y="1220561"/>
            <a:ext cx="8750752"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12121"/>
                </a:solidFill>
                <a:latin typeface="Helvetica Neue Bold"/>
              </a:rPr>
              <a:t>GPS YAPISI</a:t>
            </a:r>
            <a:br>
              <a:rPr lang="en-US"/>
            </a:br>
            <a:br>
              <a:rPr lang="en-US"/>
            </a:br>
            <a:r>
              <a:rPr lang="en-US">
                <a:solidFill>
                  <a:srgbClr val="212121"/>
                </a:solidFill>
                <a:latin typeface="Helvetica Neue"/>
              </a:rPr>
              <a:t>Geçerli GPS üç ana parçadan oluşur. Bunlar, uzay bölümü (SS - space segment), kontrol bölümü (CS - control segment) ve bir kullanıcı bölümüdür (US - user segment). ABD Hava Kuvvetleri, uzay ve kontrol bölümlerini çalıştırır, geliştirir ve korur. GPS uyduları uzayda gönderilen sinyallerin yayını gerçekleştirir ve her GPS alıcısı kendi üç boyutlu konumunu (enlem, boylam ve yükseklik) ve anlık zamanı hesaplamak için bu sinyalleri kullanır.</a:t>
            </a:r>
            <a:br>
              <a:rPr lang="en-US"/>
            </a:br>
            <a:br>
              <a:rPr lang="en-US"/>
            </a:br>
            <a:r>
              <a:rPr lang="en-US">
                <a:solidFill>
                  <a:srgbClr val="212121"/>
                </a:solidFill>
                <a:latin typeface="Helvetica Neue"/>
              </a:rPr>
              <a:t>Uzay bölümü orta Dünya yörüngesinde 24 ile 32 uydudan oluşan ve aynı zamanda yörüngeye bunları başlatmak için gerekli arttırıcı yükü ile adaptörleri içerir. Kontrol bölümü bir ana yönleme istasyonu, başka bir ana yönleme istasyonuna ve adanmış ve ortak zemin antenleri ve görüntüleme istasyonlarının bir dizisinden oluşur. Kullanıcı kesimi ise Standart Konumlama Hizmeti sivil, ticari ve bilimsel kullanıcılar (GPS cihazlarına bakınız) ABD'nin yüz binlerce güvenli GPS Hassas Konumlandırma Hizmetini alan müttefik askeri kullanıcıları ve sivil milyonlarca kullanıcısından oluşur.</a:t>
            </a:r>
            <a:endParaRPr lang="en-US"/>
          </a:p>
        </p:txBody>
      </p:sp>
    </p:spTree>
    <p:extLst>
      <p:ext uri="{BB962C8B-B14F-4D97-AF65-F5344CB8AC3E}">
        <p14:creationId xmlns:p14="http://schemas.microsoft.com/office/powerpoint/2010/main" val="4254996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r>
              <a:rPr lang="en-US"/>
              <a:t>GPS Nedir?</a:t>
            </a:r>
          </a:p>
        </p:txBody>
      </p:sp>
      <p:sp>
        <p:nvSpPr>
          <p:cNvPr id="4" name="TextBox 3">
            <a:extLst>
              <a:ext uri="{FF2B5EF4-FFF2-40B4-BE49-F238E27FC236}">
                <a16:creationId xmlns:a16="http://schemas.microsoft.com/office/drawing/2014/main" id="{529657E8-A6A6-4B6D-B86F-B880D77C118B}"/>
              </a:ext>
            </a:extLst>
          </p:cNvPr>
          <p:cNvSpPr txBox="1"/>
          <p:nvPr/>
        </p:nvSpPr>
        <p:spPr>
          <a:xfrm>
            <a:off x="1261383" y="1397454"/>
            <a:ext cx="468221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3"/>
              </a:rPr>
              <a:t>https://github.com/bb9-you/gps_tracker/blob/master/maps.py</a:t>
            </a:r>
            <a:endParaRPr lang="en-US"/>
          </a:p>
        </p:txBody>
      </p:sp>
      <p:pic>
        <p:nvPicPr>
          <p:cNvPr id="5" name="Picture 5" descr="A screenshot of a computer&#10;&#10;Description generated with very high confidence">
            <a:extLst>
              <a:ext uri="{FF2B5EF4-FFF2-40B4-BE49-F238E27FC236}">
                <a16:creationId xmlns:a16="http://schemas.microsoft.com/office/drawing/2014/main" id="{D03CB213-B58E-4F0D-9D70-B6C360BA61DF}"/>
              </a:ext>
            </a:extLst>
          </p:cNvPr>
          <p:cNvPicPr>
            <a:picLocks noChangeAspect="1"/>
          </p:cNvPicPr>
          <p:nvPr/>
        </p:nvPicPr>
        <p:blipFill>
          <a:blip r:embed="rId4"/>
          <a:stretch>
            <a:fillRect/>
          </a:stretch>
        </p:blipFill>
        <p:spPr>
          <a:xfrm>
            <a:off x="710293" y="2111296"/>
            <a:ext cx="4362450" cy="2159157"/>
          </a:xfrm>
          <a:prstGeom prst="rect">
            <a:avLst/>
          </a:prstGeom>
        </p:spPr>
      </p:pic>
      <p:pic>
        <p:nvPicPr>
          <p:cNvPr id="7" name="Picture 7">
            <a:extLst>
              <a:ext uri="{FF2B5EF4-FFF2-40B4-BE49-F238E27FC236}">
                <a16:creationId xmlns:a16="http://schemas.microsoft.com/office/drawing/2014/main" id="{1F689641-5D13-42FA-A167-1C0F8E004657}"/>
              </a:ext>
            </a:extLst>
          </p:cNvPr>
          <p:cNvPicPr>
            <a:picLocks noChangeAspect="1"/>
          </p:cNvPicPr>
          <p:nvPr/>
        </p:nvPicPr>
        <p:blipFill>
          <a:blip r:embed="rId5"/>
          <a:stretch>
            <a:fillRect/>
          </a:stretch>
        </p:blipFill>
        <p:spPr>
          <a:xfrm>
            <a:off x="5391150" y="1658656"/>
            <a:ext cx="2743200" cy="2071116"/>
          </a:xfrm>
          <a:prstGeom prst="rect">
            <a:avLst/>
          </a:prstGeom>
        </p:spPr>
      </p:pic>
    </p:spTree>
    <p:extLst>
      <p:ext uri="{BB962C8B-B14F-4D97-AF65-F5344CB8AC3E}">
        <p14:creationId xmlns:p14="http://schemas.microsoft.com/office/powerpoint/2010/main" val="3239644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r>
              <a:rPr lang="en-US"/>
              <a:t>GPS Nedir?</a:t>
            </a:r>
          </a:p>
        </p:txBody>
      </p:sp>
      <p:sp>
        <p:nvSpPr>
          <p:cNvPr id="4" name="TextBox 3">
            <a:extLst>
              <a:ext uri="{FF2B5EF4-FFF2-40B4-BE49-F238E27FC236}">
                <a16:creationId xmlns:a16="http://schemas.microsoft.com/office/drawing/2014/main" id="{529657E8-A6A6-4B6D-B86F-B880D77C118B}"/>
              </a:ext>
            </a:extLst>
          </p:cNvPr>
          <p:cNvSpPr txBox="1"/>
          <p:nvPr/>
        </p:nvSpPr>
        <p:spPr>
          <a:xfrm>
            <a:off x="1138919" y="1397454"/>
            <a:ext cx="46822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https://www.youtube.com/watch?v=pVcjXIG4KW8</a:t>
            </a:r>
            <a:endParaRPr lang="en-US"/>
          </a:p>
        </p:txBody>
      </p:sp>
      <p:pic>
        <p:nvPicPr>
          <p:cNvPr id="5" name="Picture 5" descr="A screenshot of a computer&#10;&#10;Description generated with very high confidence">
            <a:extLst>
              <a:ext uri="{FF2B5EF4-FFF2-40B4-BE49-F238E27FC236}">
                <a16:creationId xmlns:a16="http://schemas.microsoft.com/office/drawing/2014/main" id="{D03CB213-B58E-4F0D-9D70-B6C360BA61DF}"/>
              </a:ext>
            </a:extLst>
          </p:cNvPr>
          <p:cNvPicPr>
            <a:picLocks noChangeAspect="1"/>
          </p:cNvPicPr>
          <p:nvPr/>
        </p:nvPicPr>
        <p:blipFill>
          <a:blip r:embed="rId4"/>
          <a:stretch>
            <a:fillRect/>
          </a:stretch>
        </p:blipFill>
        <p:spPr>
          <a:xfrm>
            <a:off x="710293" y="2111296"/>
            <a:ext cx="4362450" cy="2159157"/>
          </a:xfrm>
          <a:prstGeom prst="rect">
            <a:avLst/>
          </a:prstGeom>
        </p:spPr>
      </p:pic>
      <p:pic>
        <p:nvPicPr>
          <p:cNvPr id="7" name="Picture 7">
            <a:extLst>
              <a:ext uri="{FF2B5EF4-FFF2-40B4-BE49-F238E27FC236}">
                <a16:creationId xmlns:a16="http://schemas.microsoft.com/office/drawing/2014/main" id="{1F689641-5D13-42FA-A167-1C0F8E004657}"/>
              </a:ext>
            </a:extLst>
          </p:cNvPr>
          <p:cNvPicPr>
            <a:picLocks noChangeAspect="1"/>
          </p:cNvPicPr>
          <p:nvPr/>
        </p:nvPicPr>
        <p:blipFill>
          <a:blip r:embed="rId5"/>
          <a:stretch>
            <a:fillRect/>
          </a:stretch>
        </p:blipFill>
        <p:spPr>
          <a:xfrm>
            <a:off x="5391150" y="1658656"/>
            <a:ext cx="2743200" cy="2071116"/>
          </a:xfrm>
          <a:prstGeom prst="rect">
            <a:avLst/>
          </a:prstGeom>
        </p:spPr>
      </p:pic>
    </p:spTree>
    <p:extLst>
      <p:ext uri="{BB962C8B-B14F-4D97-AF65-F5344CB8AC3E}">
        <p14:creationId xmlns:p14="http://schemas.microsoft.com/office/powerpoint/2010/main" val="3456539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780750" y="3006518"/>
            <a:ext cx="7019357" cy="899636"/>
          </a:xfrm>
          <a:prstGeom prst="rect">
            <a:avLst/>
          </a:prstGeom>
        </p:spPr>
        <p:txBody>
          <a:bodyPr spcFirstLastPara="1" wrap="square" lIns="91425" tIns="91425" rIns="91425" bIns="91425" anchor="ctr" anchorCtr="0">
            <a:noAutofit/>
          </a:bodyPr>
          <a:lstStyle/>
          <a:p>
            <a:r>
              <a:rPr lang="en-US"/>
              <a:t>Gerçek Roketlerde ki Elektronik Sistem</a:t>
            </a:r>
            <a:endParaRPr lang="en-US" dirty="0"/>
          </a:p>
        </p:txBody>
      </p:sp>
      <p:sp>
        <p:nvSpPr>
          <p:cNvPr id="176" name="Google Shape;176;p31"/>
          <p:cNvSpPr txBox="1">
            <a:spLocks noGrp="1"/>
          </p:cNvSpPr>
          <p:nvPr>
            <p:ph type="title" idx="2"/>
          </p:nvPr>
        </p:nvSpPr>
        <p:spPr>
          <a:xfrm flipH="1">
            <a:off x="918979" y="2108697"/>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08</a:t>
            </a:r>
            <a:endParaRPr dirty="0"/>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178" name="Google Shape;178;p31"/>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indent="0"/>
            <a:r>
              <a:rPr lang="en-US" dirty="0"/>
              <a:t>"Everything you need to design, simulate and fly better rockets</a:t>
            </a:r>
          </a:p>
          <a:p>
            <a:endParaRPr lang="en-US"/>
          </a:p>
          <a:p>
            <a:endParaRPr lang="en-US"/>
          </a:p>
          <a:p>
            <a:pPr marL="0" lvl="0" indent="0" algn="l">
              <a:spcBef>
                <a:spcPts val="0"/>
              </a:spcBef>
              <a:spcAft>
                <a:spcPts val="0"/>
              </a:spcAft>
              <a:buNone/>
            </a:pPr>
            <a:r>
              <a:rPr lang="en-US" dirty="0"/>
              <a:t>"</a:t>
            </a:r>
          </a:p>
        </p:txBody>
      </p:sp>
      <p:pic>
        <p:nvPicPr>
          <p:cNvPr id="2" name="Picture 3" descr="A room filled with furniture and a flat screen tv&#10;&#10;Description generated with high confidence">
            <a:extLst>
              <a:ext uri="{FF2B5EF4-FFF2-40B4-BE49-F238E27FC236}">
                <a16:creationId xmlns:a16="http://schemas.microsoft.com/office/drawing/2014/main" id="{6E46A823-77BC-41F1-B7A7-6203F348EB46}"/>
              </a:ext>
            </a:extLst>
          </p:cNvPr>
          <p:cNvPicPr>
            <a:picLocks noChangeAspect="1"/>
          </p:cNvPicPr>
          <p:nvPr/>
        </p:nvPicPr>
        <p:blipFill>
          <a:blip r:embed="rId3"/>
          <a:stretch>
            <a:fillRect/>
          </a:stretch>
        </p:blipFill>
        <p:spPr>
          <a:xfrm>
            <a:off x="3016704" y="1073215"/>
            <a:ext cx="2743200" cy="1595535"/>
          </a:xfrm>
          <a:prstGeom prst="rect">
            <a:avLst/>
          </a:prstGeom>
        </p:spPr>
      </p:pic>
    </p:spTree>
    <p:extLst>
      <p:ext uri="{BB962C8B-B14F-4D97-AF65-F5344CB8AC3E}">
        <p14:creationId xmlns:p14="http://schemas.microsoft.com/office/powerpoint/2010/main" val="595122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r>
              <a:rPr lang="en-US"/>
              <a:t>Gerçek Roketlerde büyük bir problem : Radyasyon</a:t>
            </a:r>
          </a:p>
        </p:txBody>
      </p:sp>
      <p:sp>
        <p:nvSpPr>
          <p:cNvPr id="2" name="Rectangle 1">
            <a:extLst>
              <a:ext uri="{FF2B5EF4-FFF2-40B4-BE49-F238E27FC236}">
                <a16:creationId xmlns:a16="http://schemas.microsoft.com/office/drawing/2014/main" id="{8A73AEE4-879C-4EA0-802F-4855EF5654A9}"/>
              </a:ext>
            </a:extLst>
          </p:cNvPr>
          <p:cNvSpPr/>
          <p:nvPr/>
        </p:nvSpPr>
        <p:spPr>
          <a:xfrm>
            <a:off x="571500" y="1398494"/>
            <a:ext cx="7523629" cy="307777"/>
          </a:xfrm>
          <a:prstGeom prst="rect">
            <a:avLst/>
          </a:prstGeom>
        </p:spPr>
        <p:txBody>
          <a:bodyPr wrap="square" anchor="t">
            <a:spAutoFit/>
          </a:bodyPr>
          <a:lstStyle/>
          <a:p>
            <a:pPr fontAlgn="base"/>
            <a:endParaRPr lang="tr-TR" b="1" dirty="0"/>
          </a:p>
        </p:txBody>
      </p:sp>
      <p:sp>
        <p:nvSpPr>
          <p:cNvPr id="5" name="Rectangle 4">
            <a:extLst>
              <a:ext uri="{FF2B5EF4-FFF2-40B4-BE49-F238E27FC236}">
                <a16:creationId xmlns:a16="http://schemas.microsoft.com/office/drawing/2014/main" id="{49D26B3C-27D4-4718-ADA8-25B39EE17C27}"/>
              </a:ext>
            </a:extLst>
          </p:cNvPr>
          <p:cNvSpPr/>
          <p:nvPr/>
        </p:nvSpPr>
        <p:spPr>
          <a:xfrm>
            <a:off x="226278" y="1311448"/>
            <a:ext cx="8574101" cy="954107"/>
          </a:xfrm>
          <a:prstGeom prst="rect">
            <a:avLst/>
          </a:prstGeom>
        </p:spPr>
        <p:txBody>
          <a:bodyPr wrap="square" anchor="t">
            <a:spAutoFit/>
          </a:bodyPr>
          <a:lstStyle/>
          <a:p>
            <a:r>
              <a:rPr lang="en-US">
                <a:solidFill>
                  <a:srgbClr val="444444"/>
                </a:solidFill>
                <a:latin typeface="Open Sans"/>
              </a:rPr>
              <a:t>Atmosferin dışına çıkmaya başladıkça radyasyon seviyesi  artıyor(parçacıklar veya kozmik ışınlar)</a:t>
            </a:r>
          </a:p>
          <a:p>
            <a:endParaRPr lang="en-US" dirty="0">
              <a:solidFill>
                <a:srgbClr val="444444"/>
              </a:solidFill>
              <a:latin typeface="Open Sans"/>
            </a:endParaRPr>
          </a:p>
          <a:p>
            <a:r>
              <a:rPr lang="en-US" b="1">
                <a:solidFill>
                  <a:srgbClr val="444444"/>
                </a:solidFill>
                <a:latin typeface="Open Sans"/>
              </a:rPr>
              <a:t>BitFlip - BitÇevrilme</a:t>
            </a:r>
            <a:r>
              <a:rPr lang="en-US">
                <a:solidFill>
                  <a:srgbClr val="444444"/>
                </a:solidFill>
                <a:latin typeface="Open Sans"/>
              </a:rPr>
              <a:t> problemi oluşuyor !</a:t>
            </a:r>
          </a:p>
          <a:p>
            <a:endParaRPr lang="en-US" dirty="0">
              <a:solidFill>
                <a:srgbClr val="444444"/>
              </a:solidFill>
              <a:latin typeface="Open Sans"/>
            </a:endParaRPr>
          </a:p>
        </p:txBody>
      </p:sp>
      <p:pic>
        <p:nvPicPr>
          <p:cNvPr id="7" name="Picture 7" descr="A screenshot of a cell phone&#10;&#10;Description generated with very high confidence">
            <a:extLst>
              <a:ext uri="{FF2B5EF4-FFF2-40B4-BE49-F238E27FC236}">
                <a16:creationId xmlns:a16="http://schemas.microsoft.com/office/drawing/2014/main" id="{F6254783-4D1A-426D-A25B-D3A1100B4926}"/>
              </a:ext>
            </a:extLst>
          </p:cNvPr>
          <p:cNvPicPr>
            <a:picLocks noChangeAspect="1"/>
          </p:cNvPicPr>
          <p:nvPr/>
        </p:nvPicPr>
        <p:blipFill>
          <a:blip r:embed="rId3"/>
          <a:stretch>
            <a:fillRect/>
          </a:stretch>
        </p:blipFill>
        <p:spPr>
          <a:xfrm>
            <a:off x="1887310" y="2398880"/>
            <a:ext cx="4886324" cy="2563703"/>
          </a:xfrm>
          <a:prstGeom prst="rect">
            <a:avLst/>
          </a:prstGeom>
        </p:spPr>
      </p:pic>
    </p:spTree>
    <p:extLst>
      <p:ext uri="{BB962C8B-B14F-4D97-AF65-F5344CB8AC3E}">
        <p14:creationId xmlns:p14="http://schemas.microsoft.com/office/powerpoint/2010/main" val="1002587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r>
              <a:rPr lang="en-US"/>
              <a:t>Gerçek Roketlerde büyük bir problem : Radyasyon</a:t>
            </a:r>
          </a:p>
        </p:txBody>
      </p:sp>
      <p:sp>
        <p:nvSpPr>
          <p:cNvPr id="2" name="Rectangle 1">
            <a:extLst>
              <a:ext uri="{FF2B5EF4-FFF2-40B4-BE49-F238E27FC236}">
                <a16:creationId xmlns:a16="http://schemas.microsoft.com/office/drawing/2014/main" id="{8A73AEE4-879C-4EA0-802F-4855EF5654A9}"/>
              </a:ext>
            </a:extLst>
          </p:cNvPr>
          <p:cNvSpPr/>
          <p:nvPr/>
        </p:nvSpPr>
        <p:spPr>
          <a:xfrm>
            <a:off x="571500" y="1398494"/>
            <a:ext cx="7523629" cy="307777"/>
          </a:xfrm>
          <a:prstGeom prst="rect">
            <a:avLst/>
          </a:prstGeom>
        </p:spPr>
        <p:txBody>
          <a:bodyPr wrap="square" anchor="t">
            <a:spAutoFit/>
          </a:bodyPr>
          <a:lstStyle/>
          <a:p>
            <a:pPr fontAlgn="base"/>
            <a:endParaRPr lang="tr-TR" b="1" dirty="0"/>
          </a:p>
        </p:txBody>
      </p:sp>
      <p:pic>
        <p:nvPicPr>
          <p:cNvPr id="4" name="Picture 4" descr="A close up of a sign&#10;&#10;Description generated with very high confidence">
            <a:extLst>
              <a:ext uri="{FF2B5EF4-FFF2-40B4-BE49-F238E27FC236}">
                <a16:creationId xmlns:a16="http://schemas.microsoft.com/office/drawing/2014/main" id="{3004786F-360A-4C6F-A83B-5CD45C3BA6FE}"/>
              </a:ext>
            </a:extLst>
          </p:cNvPr>
          <p:cNvPicPr>
            <a:picLocks noChangeAspect="1"/>
          </p:cNvPicPr>
          <p:nvPr/>
        </p:nvPicPr>
        <p:blipFill>
          <a:blip r:embed="rId3"/>
          <a:stretch>
            <a:fillRect/>
          </a:stretch>
        </p:blipFill>
        <p:spPr>
          <a:xfrm>
            <a:off x="1737632" y="1750294"/>
            <a:ext cx="5505449" cy="2466144"/>
          </a:xfrm>
          <a:prstGeom prst="rect">
            <a:avLst/>
          </a:prstGeom>
        </p:spPr>
      </p:pic>
    </p:spTree>
    <p:extLst>
      <p:ext uri="{BB962C8B-B14F-4D97-AF65-F5344CB8AC3E}">
        <p14:creationId xmlns:p14="http://schemas.microsoft.com/office/powerpoint/2010/main" val="3497876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r>
              <a:rPr lang="en-US"/>
              <a:t>Gerçek Roketlerde büyük bir problem : Radyasyon</a:t>
            </a:r>
          </a:p>
        </p:txBody>
      </p:sp>
      <p:sp>
        <p:nvSpPr>
          <p:cNvPr id="2" name="Rectangle 1">
            <a:extLst>
              <a:ext uri="{FF2B5EF4-FFF2-40B4-BE49-F238E27FC236}">
                <a16:creationId xmlns:a16="http://schemas.microsoft.com/office/drawing/2014/main" id="{8A73AEE4-879C-4EA0-802F-4855EF5654A9}"/>
              </a:ext>
            </a:extLst>
          </p:cNvPr>
          <p:cNvSpPr/>
          <p:nvPr/>
        </p:nvSpPr>
        <p:spPr>
          <a:xfrm>
            <a:off x="571500" y="1398494"/>
            <a:ext cx="7523629" cy="307777"/>
          </a:xfrm>
          <a:prstGeom prst="rect">
            <a:avLst/>
          </a:prstGeom>
        </p:spPr>
        <p:txBody>
          <a:bodyPr wrap="square" anchor="t">
            <a:spAutoFit/>
          </a:bodyPr>
          <a:lstStyle/>
          <a:p>
            <a:pPr fontAlgn="base"/>
            <a:endParaRPr lang="tr-TR" b="1" dirty="0"/>
          </a:p>
        </p:txBody>
      </p:sp>
      <p:pic>
        <p:nvPicPr>
          <p:cNvPr id="6" name="Picture 7" descr="A close up of a sign&#10;&#10;Description generated with very high confidence">
            <a:extLst>
              <a:ext uri="{FF2B5EF4-FFF2-40B4-BE49-F238E27FC236}">
                <a16:creationId xmlns:a16="http://schemas.microsoft.com/office/drawing/2014/main" id="{B361518C-B2B4-447E-B5E8-DB10C497BC7D}"/>
              </a:ext>
            </a:extLst>
          </p:cNvPr>
          <p:cNvPicPr>
            <a:picLocks noChangeAspect="1"/>
          </p:cNvPicPr>
          <p:nvPr/>
        </p:nvPicPr>
        <p:blipFill>
          <a:blip r:embed="rId3"/>
          <a:stretch>
            <a:fillRect/>
          </a:stretch>
        </p:blipFill>
        <p:spPr>
          <a:xfrm>
            <a:off x="1655990" y="1313329"/>
            <a:ext cx="5723163" cy="2469216"/>
          </a:xfrm>
          <a:prstGeom prst="rect">
            <a:avLst/>
          </a:prstGeom>
        </p:spPr>
      </p:pic>
    </p:spTree>
    <p:extLst>
      <p:ext uri="{BB962C8B-B14F-4D97-AF65-F5344CB8AC3E}">
        <p14:creationId xmlns:p14="http://schemas.microsoft.com/office/powerpoint/2010/main" val="786664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r>
              <a:rPr lang="en-US"/>
              <a:t>Gerçek Roketlerde büyük bir problem : Radyasyon</a:t>
            </a:r>
          </a:p>
        </p:txBody>
      </p:sp>
      <p:sp>
        <p:nvSpPr>
          <p:cNvPr id="2" name="Rectangle 1">
            <a:extLst>
              <a:ext uri="{FF2B5EF4-FFF2-40B4-BE49-F238E27FC236}">
                <a16:creationId xmlns:a16="http://schemas.microsoft.com/office/drawing/2014/main" id="{8A73AEE4-879C-4EA0-802F-4855EF5654A9}"/>
              </a:ext>
            </a:extLst>
          </p:cNvPr>
          <p:cNvSpPr/>
          <p:nvPr/>
        </p:nvSpPr>
        <p:spPr>
          <a:xfrm>
            <a:off x="571500" y="1398494"/>
            <a:ext cx="7523629" cy="307777"/>
          </a:xfrm>
          <a:prstGeom prst="rect">
            <a:avLst/>
          </a:prstGeom>
        </p:spPr>
        <p:txBody>
          <a:bodyPr wrap="square" anchor="t">
            <a:spAutoFit/>
          </a:bodyPr>
          <a:lstStyle/>
          <a:p>
            <a:pPr fontAlgn="base"/>
            <a:endParaRPr lang="tr-TR" b="1" dirty="0"/>
          </a:p>
        </p:txBody>
      </p:sp>
      <p:pic>
        <p:nvPicPr>
          <p:cNvPr id="3" name="Picture 3" descr="A close up of a sign&#10;&#10;Description generated with very high confidence">
            <a:extLst>
              <a:ext uri="{FF2B5EF4-FFF2-40B4-BE49-F238E27FC236}">
                <a16:creationId xmlns:a16="http://schemas.microsoft.com/office/drawing/2014/main" id="{61B0D356-7C41-42EA-90FB-6AEED92E55F6}"/>
              </a:ext>
            </a:extLst>
          </p:cNvPr>
          <p:cNvPicPr>
            <a:picLocks noChangeAspect="1"/>
          </p:cNvPicPr>
          <p:nvPr/>
        </p:nvPicPr>
        <p:blipFill>
          <a:blip r:embed="rId3"/>
          <a:stretch>
            <a:fillRect/>
          </a:stretch>
        </p:blipFill>
        <p:spPr>
          <a:xfrm>
            <a:off x="1329418" y="1145433"/>
            <a:ext cx="5906860" cy="2628116"/>
          </a:xfrm>
          <a:prstGeom prst="rect">
            <a:avLst/>
          </a:prstGeom>
        </p:spPr>
      </p:pic>
      <p:sp>
        <p:nvSpPr>
          <p:cNvPr id="6" name="Rectangle 5">
            <a:extLst>
              <a:ext uri="{FF2B5EF4-FFF2-40B4-BE49-F238E27FC236}">
                <a16:creationId xmlns:a16="http://schemas.microsoft.com/office/drawing/2014/main" id="{7104A7C9-8255-45D7-8E7F-AD31CEA78648}"/>
              </a:ext>
            </a:extLst>
          </p:cNvPr>
          <p:cNvSpPr/>
          <p:nvPr/>
        </p:nvSpPr>
        <p:spPr>
          <a:xfrm>
            <a:off x="1199189" y="3890002"/>
            <a:ext cx="5580530" cy="523220"/>
          </a:xfrm>
          <a:prstGeom prst="rect">
            <a:avLst/>
          </a:prstGeom>
        </p:spPr>
        <p:txBody>
          <a:bodyPr wrap="square" anchor="t">
            <a:spAutoFit/>
          </a:bodyPr>
          <a:lstStyle/>
          <a:p>
            <a:r>
              <a:rPr lang="en-US" b="1">
                <a:solidFill>
                  <a:srgbClr val="444444"/>
                </a:solidFill>
                <a:latin typeface="Open Sans"/>
              </a:rPr>
              <a:t>Donanımın bunu algılaması ve düzeltmesi lazım(parity bit)</a:t>
            </a:r>
          </a:p>
          <a:p>
            <a:r>
              <a:rPr lang="en-US" b="1">
                <a:solidFill>
                  <a:srgbClr val="444444"/>
                </a:solidFill>
                <a:latin typeface="Open Sans"/>
              </a:rPr>
              <a:t>Bunu kolayca yapabiliyor parity bit sayesinde</a:t>
            </a:r>
            <a:endParaRPr lang="en-US" b="1" dirty="0">
              <a:solidFill>
                <a:srgbClr val="444444"/>
              </a:solidFill>
              <a:latin typeface="Open Sans"/>
            </a:endParaRPr>
          </a:p>
        </p:txBody>
      </p:sp>
    </p:spTree>
    <p:extLst>
      <p:ext uri="{BB962C8B-B14F-4D97-AF65-F5344CB8AC3E}">
        <p14:creationId xmlns:p14="http://schemas.microsoft.com/office/powerpoint/2010/main" val="2571665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r>
              <a:rPr lang="en-US"/>
              <a:t>Parity Bit olayı nedir?</a:t>
            </a:r>
          </a:p>
        </p:txBody>
      </p:sp>
      <p:sp>
        <p:nvSpPr>
          <p:cNvPr id="2" name="Rectangle 1">
            <a:extLst>
              <a:ext uri="{FF2B5EF4-FFF2-40B4-BE49-F238E27FC236}">
                <a16:creationId xmlns:a16="http://schemas.microsoft.com/office/drawing/2014/main" id="{8A73AEE4-879C-4EA0-802F-4855EF5654A9}"/>
              </a:ext>
            </a:extLst>
          </p:cNvPr>
          <p:cNvSpPr/>
          <p:nvPr/>
        </p:nvSpPr>
        <p:spPr>
          <a:xfrm>
            <a:off x="571500" y="1398494"/>
            <a:ext cx="7523629" cy="307777"/>
          </a:xfrm>
          <a:prstGeom prst="rect">
            <a:avLst/>
          </a:prstGeom>
        </p:spPr>
        <p:txBody>
          <a:bodyPr wrap="square" anchor="t">
            <a:spAutoFit/>
          </a:bodyPr>
          <a:lstStyle/>
          <a:p>
            <a:pPr fontAlgn="base"/>
            <a:endParaRPr lang="tr-TR" b="1" dirty="0"/>
          </a:p>
        </p:txBody>
      </p:sp>
      <p:pic>
        <p:nvPicPr>
          <p:cNvPr id="4" name="Picture 4" descr="A screenshot of a cell phone&#10;&#10;Description generated with very high confidence">
            <a:extLst>
              <a:ext uri="{FF2B5EF4-FFF2-40B4-BE49-F238E27FC236}">
                <a16:creationId xmlns:a16="http://schemas.microsoft.com/office/drawing/2014/main" id="{00C7C198-9236-4346-8E14-050260418C57}"/>
              </a:ext>
            </a:extLst>
          </p:cNvPr>
          <p:cNvPicPr>
            <a:picLocks noChangeAspect="1"/>
          </p:cNvPicPr>
          <p:nvPr/>
        </p:nvPicPr>
        <p:blipFill>
          <a:blip r:embed="rId3"/>
          <a:stretch>
            <a:fillRect/>
          </a:stretch>
        </p:blipFill>
        <p:spPr>
          <a:xfrm>
            <a:off x="1302204" y="1674932"/>
            <a:ext cx="6342289" cy="2290297"/>
          </a:xfrm>
          <a:prstGeom prst="rect">
            <a:avLst/>
          </a:prstGeom>
        </p:spPr>
      </p:pic>
    </p:spTree>
    <p:extLst>
      <p:ext uri="{BB962C8B-B14F-4D97-AF65-F5344CB8AC3E}">
        <p14:creationId xmlns:p14="http://schemas.microsoft.com/office/powerpoint/2010/main" val="2715689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r>
              <a:rPr lang="en-US"/>
              <a:t>Parity Bit olayı nedir?</a:t>
            </a:r>
          </a:p>
        </p:txBody>
      </p:sp>
      <p:sp>
        <p:nvSpPr>
          <p:cNvPr id="2" name="Rectangle 1">
            <a:extLst>
              <a:ext uri="{FF2B5EF4-FFF2-40B4-BE49-F238E27FC236}">
                <a16:creationId xmlns:a16="http://schemas.microsoft.com/office/drawing/2014/main" id="{8A73AEE4-879C-4EA0-802F-4855EF5654A9}"/>
              </a:ext>
            </a:extLst>
          </p:cNvPr>
          <p:cNvSpPr/>
          <p:nvPr/>
        </p:nvSpPr>
        <p:spPr>
          <a:xfrm>
            <a:off x="571500" y="1398494"/>
            <a:ext cx="7523629" cy="307777"/>
          </a:xfrm>
          <a:prstGeom prst="rect">
            <a:avLst/>
          </a:prstGeom>
        </p:spPr>
        <p:txBody>
          <a:bodyPr wrap="square" anchor="t">
            <a:spAutoFit/>
          </a:bodyPr>
          <a:lstStyle/>
          <a:p>
            <a:pPr fontAlgn="base"/>
            <a:endParaRPr lang="tr-TR" b="1" dirty="0"/>
          </a:p>
        </p:txBody>
      </p:sp>
      <p:pic>
        <p:nvPicPr>
          <p:cNvPr id="3" name="Picture 4" descr="A screenshot of a cell phone&#10;&#10;Description generated with very high confidence">
            <a:extLst>
              <a:ext uri="{FF2B5EF4-FFF2-40B4-BE49-F238E27FC236}">
                <a16:creationId xmlns:a16="http://schemas.microsoft.com/office/drawing/2014/main" id="{78509BE5-5D12-4D8E-A7F5-A809514E2680}"/>
              </a:ext>
            </a:extLst>
          </p:cNvPr>
          <p:cNvPicPr>
            <a:picLocks noChangeAspect="1"/>
          </p:cNvPicPr>
          <p:nvPr/>
        </p:nvPicPr>
        <p:blipFill>
          <a:blip r:embed="rId3"/>
          <a:stretch>
            <a:fillRect/>
          </a:stretch>
        </p:blipFill>
        <p:spPr>
          <a:xfrm>
            <a:off x="1703614" y="1266088"/>
            <a:ext cx="4859110" cy="3488984"/>
          </a:xfrm>
          <a:prstGeom prst="rect">
            <a:avLst/>
          </a:prstGeom>
        </p:spPr>
      </p:pic>
    </p:spTree>
    <p:extLst>
      <p:ext uri="{BB962C8B-B14F-4D97-AF65-F5344CB8AC3E}">
        <p14:creationId xmlns:p14="http://schemas.microsoft.com/office/powerpoint/2010/main" val="3617477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Eğitim</a:t>
            </a:r>
            <a:r>
              <a:rPr lang="en-US" dirty="0"/>
              <a:t> </a:t>
            </a:r>
            <a:r>
              <a:rPr lang="en-US" dirty="0" err="1"/>
              <a:t>İçeriği</a:t>
            </a:r>
            <a:endParaRPr dirty="0"/>
          </a:p>
        </p:txBody>
      </p:sp>
      <p:sp>
        <p:nvSpPr>
          <p:cNvPr id="151" name="Google Shape;151;p30"/>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err="1"/>
              <a:t>Programlamaya</a:t>
            </a:r>
            <a:r>
              <a:rPr lang="en-US" dirty="0"/>
              <a:t> </a:t>
            </a:r>
            <a:r>
              <a:rPr lang="en-US" dirty="0" err="1"/>
              <a:t>Giriş</a:t>
            </a:r>
            <a:endParaRPr dirty="0"/>
          </a:p>
        </p:txBody>
      </p:sp>
      <p:sp>
        <p:nvSpPr>
          <p:cNvPr id="152" name="Google Shape;152;p30"/>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800" dirty="0" err="1"/>
              <a:t>Eğitim</a:t>
            </a:r>
            <a:r>
              <a:rPr lang="en-US" sz="800" dirty="0"/>
              <a:t> </a:t>
            </a:r>
            <a:r>
              <a:rPr lang="en-US" sz="800" dirty="0" err="1"/>
              <a:t>sonunda</a:t>
            </a:r>
            <a:r>
              <a:rPr lang="en-US" sz="800" dirty="0"/>
              <a:t> </a:t>
            </a:r>
            <a:r>
              <a:rPr lang="en-US" sz="800" dirty="0" err="1"/>
              <a:t>yeteri</a:t>
            </a:r>
            <a:r>
              <a:rPr lang="en-US" sz="800" dirty="0"/>
              <a:t> </a:t>
            </a:r>
            <a:r>
              <a:rPr lang="en-US" sz="800" dirty="0" err="1"/>
              <a:t>kadar</a:t>
            </a:r>
            <a:r>
              <a:rPr lang="en-US" sz="800" dirty="0"/>
              <a:t> </a:t>
            </a:r>
            <a:r>
              <a:rPr lang="en-US" sz="800" dirty="0" err="1"/>
              <a:t>çaba</a:t>
            </a:r>
            <a:r>
              <a:rPr lang="en-US" sz="800" dirty="0"/>
              <a:t> </a:t>
            </a:r>
            <a:r>
              <a:rPr lang="en-US" sz="800" dirty="0" err="1"/>
              <a:t>gösterirseniz</a:t>
            </a:r>
            <a:r>
              <a:rPr lang="en-US" sz="800" dirty="0"/>
              <a:t> </a:t>
            </a:r>
            <a:r>
              <a:rPr lang="en-US" sz="800" dirty="0" err="1"/>
              <a:t>giriş</a:t>
            </a:r>
            <a:r>
              <a:rPr lang="en-US" sz="800" dirty="0"/>
              <a:t> </a:t>
            </a:r>
            <a:r>
              <a:rPr lang="en-US" sz="800" dirty="0" err="1"/>
              <a:t>seviyesi</a:t>
            </a:r>
            <a:r>
              <a:rPr lang="en-US" sz="800" dirty="0"/>
              <a:t> </a:t>
            </a:r>
            <a:r>
              <a:rPr lang="en-US" sz="800" dirty="0" err="1"/>
              <a:t>programlar</a:t>
            </a:r>
            <a:r>
              <a:rPr lang="en-US" sz="800" dirty="0"/>
              <a:t> </a:t>
            </a:r>
            <a:r>
              <a:rPr lang="en-US" sz="800" dirty="0" err="1"/>
              <a:t>yazabilecek</a:t>
            </a:r>
            <a:r>
              <a:rPr lang="en-US" sz="800" dirty="0"/>
              <a:t> hale </a:t>
            </a:r>
            <a:r>
              <a:rPr lang="en-US" sz="800" dirty="0" err="1"/>
              <a:t>geleceksiniz</a:t>
            </a:r>
            <a:endParaRPr sz="800" dirty="0"/>
          </a:p>
        </p:txBody>
      </p:sp>
      <p:sp>
        <p:nvSpPr>
          <p:cNvPr id="153" name="Google Shape;153;p30"/>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err="1"/>
              <a:t>Algoritmalar</a:t>
            </a:r>
            <a:endParaRPr dirty="0"/>
          </a:p>
        </p:txBody>
      </p:sp>
      <p:sp>
        <p:nvSpPr>
          <p:cNvPr id="154" name="Google Shape;154;p30"/>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p>
            <a:pPr marL="0" lvl="0" indent="0"/>
            <a:r>
              <a:rPr lang="en-US" sz="800" dirty="0" err="1"/>
              <a:t>Eğitim</a:t>
            </a:r>
            <a:r>
              <a:rPr lang="en-US" sz="800" dirty="0"/>
              <a:t> </a:t>
            </a:r>
            <a:r>
              <a:rPr lang="en-US" sz="800" dirty="0" err="1"/>
              <a:t>süresince</a:t>
            </a:r>
            <a:r>
              <a:rPr lang="en-US" sz="800" dirty="0"/>
              <a:t> </a:t>
            </a:r>
            <a:r>
              <a:rPr lang="en-US" sz="800" dirty="0" err="1"/>
              <a:t>gerek</a:t>
            </a:r>
            <a:r>
              <a:rPr lang="en-US" sz="800" dirty="0"/>
              <a:t> </a:t>
            </a:r>
            <a:r>
              <a:rPr lang="en-US" sz="800" b="1" dirty="0" err="1"/>
              <a:t>güvenlik</a:t>
            </a:r>
            <a:r>
              <a:rPr lang="en-US" sz="800" dirty="0"/>
              <a:t> </a:t>
            </a:r>
            <a:r>
              <a:rPr lang="en-US" sz="800" dirty="0" err="1"/>
              <a:t>ile</a:t>
            </a:r>
            <a:r>
              <a:rPr lang="en-US" sz="800" dirty="0"/>
              <a:t> </a:t>
            </a:r>
            <a:r>
              <a:rPr lang="en-US" sz="800" dirty="0" err="1"/>
              <a:t>ilgili</a:t>
            </a:r>
            <a:r>
              <a:rPr lang="en-US" sz="800" dirty="0"/>
              <a:t> , </a:t>
            </a:r>
            <a:r>
              <a:rPr lang="en-US" sz="800" dirty="0" err="1"/>
              <a:t>gerek</a:t>
            </a:r>
            <a:r>
              <a:rPr lang="en-US" sz="800" dirty="0"/>
              <a:t> </a:t>
            </a:r>
            <a:r>
              <a:rPr lang="en-US" sz="800" b="1" dirty="0" err="1"/>
              <a:t>kontrol</a:t>
            </a:r>
            <a:r>
              <a:rPr lang="en-US" sz="800" dirty="0"/>
              <a:t> </a:t>
            </a:r>
            <a:r>
              <a:rPr lang="en-US" sz="800" dirty="0" err="1"/>
              <a:t>mekanizmaları,</a:t>
            </a:r>
            <a:r>
              <a:rPr lang="en-US" sz="800" b="1" dirty="0" err="1"/>
              <a:t>optimizasyon</a:t>
            </a:r>
            <a:r>
              <a:rPr lang="en-US" sz="800" dirty="0"/>
              <a:t> </a:t>
            </a:r>
            <a:r>
              <a:rPr lang="en-US" sz="800" dirty="0" err="1"/>
              <a:t>ve</a:t>
            </a:r>
            <a:r>
              <a:rPr lang="en-US" sz="800" dirty="0"/>
              <a:t> </a:t>
            </a:r>
            <a:r>
              <a:rPr lang="en-US" sz="800" b="1" dirty="0" err="1"/>
              <a:t>robotikle</a:t>
            </a:r>
            <a:r>
              <a:rPr lang="en-US" sz="800" dirty="0"/>
              <a:t> </a:t>
            </a:r>
            <a:r>
              <a:rPr lang="en-US" sz="800" dirty="0" err="1"/>
              <a:t>ilgili</a:t>
            </a:r>
            <a:r>
              <a:rPr lang="en-US" sz="800" dirty="0"/>
              <a:t> </a:t>
            </a:r>
            <a:r>
              <a:rPr lang="en-US" sz="800" dirty="0" err="1"/>
              <a:t>algoritmaların</a:t>
            </a:r>
            <a:r>
              <a:rPr lang="en-US" sz="800" dirty="0"/>
              <a:t> </a:t>
            </a:r>
            <a:r>
              <a:rPr lang="en-US" sz="800" dirty="0" err="1"/>
              <a:t>varlığından</a:t>
            </a:r>
            <a:r>
              <a:rPr lang="en-US" sz="800" dirty="0"/>
              <a:t> </a:t>
            </a:r>
            <a:r>
              <a:rPr lang="en-US" sz="800" dirty="0" err="1"/>
              <a:t>haberdar</a:t>
            </a:r>
            <a:r>
              <a:rPr lang="en-US" sz="800" dirty="0"/>
              <a:t> </a:t>
            </a:r>
            <a:r>
              <a:rPr lang="en-US" sz="800" dirty="0" err="1"/>
              <a:t>olacaksınız</a:t>
            </a:r>
            <a:endParaRPr sz="800" dirty="0"/>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56" name="Google Shape;156;p30"/>
          <p:cNvSpPr txBox="1">
            <a:spLocks noGrp="1"/>
          </p:cNvSpPr>
          <p:nvPr>
            <p:ph type="title" idx="5"/>
          </p:nvPr>
        </p:nvSpPr>
        <p:spPr>
          <a:xfrm>
            <a:off x="2118448" y="2755950"/>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57" name="Google Shape;157;p30"/>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5922008" y="20926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61" name="Google Shape;161;p30"/>
          <p:cNvSpPr txBox="1">
            <a:spLocks noGrp="1"/>
          </p:cNvSpPr>
          <p:nvPr>
            <p:ph type="title" idx="7"/>
          </p:nvPr>
        </p:nvSpPr>
        <p:spPr>
          <a:xfrm>
            <a:off x="5922008" y="31123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62" name="Google Shape;162;p30"/>
          <p:cNvSpPr txBox="1">
            <a:spLocks noGrp="1"/>
          </p:cNvSpPr>
          <p:nvPr>
            <p:ph type="title" idx="8"/>
          </p:nvPr>
        </p:nvSpPr>
        <p:spPr>
          <a:xfrm>
            <a:off x="5922008" y="413203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63" name="Google Shape;163;p30"/>
          <p:cNvSpPr txBox="1">
            <a:spLocks noGrp="1"/>
          </p:cNvSpPr>
          <p:nvPr>
            <p:ph type="ctrTitle" idx="14"/>
          </p:nvPr>
        </p:nvSpPr>
        <p:spPr>
          <a:xfrm>
            <a:off x="399065" y="2894577"/>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1050" dirty="0" err="1"/>
              <a:t>Mikro</a:t>
            </a:r>
            <a:r>
              <a:rPr lang="en-US" sz="1050" dirty="0"/>
              <a:t> </a:t>
            </a:r>
            <a:r>
              <a:rPr lang="en-US" sz="1050" dirty="0" err="1"/>
              <a:t>işlemci</a:t>
            </a:r>
            <a:r>
              <a:rPr lang="en-US" sz="1050" dirty="0"/>
              <a:t>/</a:t>
            </a:r>
            <a:r>
              <a:rPr lang="en-US" sz="1050" dirty="0" err="1"/>
              <a:t>kontrolcüler</a:t>
            </a:r>
            <a:r>
              <a:rPr lang="en-US" sz="1050" dirty="0"/>
              <a:t>  </a:t>
            </a:r>
            <a:r>
              <a:rPr lang="en-US" sz="1050" dirty="0" err="1"/>
              <a:t>ve</a:t>
            </a:r>
            <a:r>
              <a:rPr lang="en-US" sz="1050" dirty="0"/>
              <a:t> </a:t>
            </a:r>
            <a:r>
              <a:rPr lang="en-US" sz="1050" dirty="0" err="1"/>
              <a:t>Haberleşme</a:t>
            </a:r>
            <a:r>
              <a:rPr lang="en-US" sz="1050" dirty="0"/>
              <a:t> </a:t>
            </a:r>
            <a:r>
              <a:rPr lang="en-US" sz="1050" dirty="0" err="1"/>
              <a:t>Protokolleri</a:t>
            </a:r>
            <a:r>
              <a:rPr lang="en-US" sz="1050" dirty="0"/>
              <a:t>, </a:t>
            </a:r>
            <a:r>
              <a:rPr lang="en-US" sz="1050" dirty="0" err="1"/>
              <a:t>Sensörler</a:t>
            </a:r>
            <a:r>
              <a:rPr lang="en-US" sz="1050" dirty="0"/>
              <a:t>  </a:t>
            </a:r>
            <a:endParaRPr sz="1050" dirty="0"/>
          </a:p>
        </p:txBody>
      </p:sp>
      <p:sp>
        <p:nvSpPr>
          <p:cNvPr id="164" name="Google Shape;164;p30"/>
          <p:cNvSpPr txBox="1">
            <a:spLocks noGrp="1"/>
          </p:cNvSpPr>
          <p:nvPr>
            <p:ph type="subTitle" idx="15"/>
          </p:nvPr>
        </p:nvSpPr>
        <p:spPr>
          <a:xfrm>
            <a:off x="596167" y="3473409"/>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t>Eğitimi</a:t>
            </a:r>
            <a:r>
              <a:rPr lang="en-US" dirty="0"/>
              <a:t> </a:t>
            </a:r>
            <a:r>
              <a:rPr lang="en-US" dirty="0" err="1"/>
              <a:t>tamamladıktan</a:t>
            </a:r>
            <a:r>
              <a:rPr lang="en-US" dirty="0"/>
              <a:t> </a:t>
            </a:r>
            <a:r>
              <a:rPr lang="en-US" dirty="0" err="1"/>
              <a:t>sonra</a:t>
            </a:r>
            <a:r>
              <a:rPr lang="en-US" dirty="0"/>
              <a:t> </a:t>
            </a:r>
            <a:r>
              <a:rPr lang="en-US" dirty="0" err="1"/>
              <a:t>mikroişlemci</a:t>
            </a:r>
            <a:r>
              <a:rPr lang="en-US" dirty="0"/>
              <a:t> </a:t>
            </a:r>
            <a:r>
              <a:rPr lang="en-US" dirty="0" err="1"/>
              <a:t>ve</a:t>
            </a:r>
            <a:r>
              <a:rPr lang="en-US" dirty="0"/>
              <a:t> </a:t>
            </a:r>
            <a:r>
              <a:rPr lang="en-US" dirty="0" err="1"/>
              <a:t>mikrokontrolcü</a:t>
            </a:r>
            <a:r>
              <a:rPr lang="en-US" dirty="0"/>
              <a:t> </a:t>
            </a:r>
            <a:r>
              <a:rPr lang="en-US" dirty="0" err="1"/>
              <a:t>farkını</a:t>
            </a:r>
            <a:r>
              <a:rPr lang="en-US" dirty="0"/>
              <a:t>, </a:t>
            </a:r>
            <a:r>
              <a:rPr lang="en-US" dirty="0" err="1"/>
              <a:t>haberleşme</a:t>
            </a:r>
            <a:r>
              <a:rPr lang="en-US" dirty="0"/>
              <a:t> </a:t>
            </a:r>
            <a:r>
              <a:rPr lang="en-US" dirty="0" err="1"/>
              <a:t>protokolleri</a:t>
            </a:r>
            <a:r>
              <a:rPr lang="en-US" dirty="0"/>
              <a:t> </a:t>
            </a:r>
            <a:r>
              <a:rPr lang="en-US" dirty="0" err="1"/>
              <a:t>arasında</a:t>
            </a:r>
            <a:r>
              <a:rPr lang="en-US" dirty="0"/>
              <a:t> </a:t>
            </a:r>
            <a:r>
              <a:rPr lang="en-US" dirty="0" err="1"/>
              <a:t>ki</a:t>
            </a:r>
            <a:r>
              <a:rPr lang="en-US" dirty="0"/>
              <a:t> </a:t>
            </a:r>
            <a:r>
              <a:rPr lang="en-US" dirty="0" err="1"/>
              <a:t>farkları</a:t>
            </a:r>
            <a:r>
              <a:rPr lang="en-US" dirty="0"/>
              <a:t> </a:t>
            </a:r>
            <a:r>
              <a:rPr lang="en-US" dirty="0" err="1"/>
              <a:t>ve</a:t>
            </a:r>
            <a:r>
              <a:rPr lang="en-US" dirty="0"/>
              <a:t> model </a:t>
            </a:r>
            <a:r>
              <a:rPr lang="en-US" dirty="0" err="1"/>
              <a:t>roketçilik</a:t>
            </a:r>
            <a:r>
              <a:rPr lang="en-US" dirty="0"/>
              <a:t> </a:t>
            </a:r>
            <a:r>
              <a:rPr lang="en-US" dirty="0" err="1"/>
              <a:t>için</a:t>
            </a:r>
            <a:r>
              <a:rPr lang="en-US" dirty="0"/>
              <a:t> </a:t>
            </a:r>
            <a:r>
              <a:rPr lang="en-US" dirty="0" err="1"/>
              <a:t>kullanılan</a:t>
            </a:r>
            <a:r>
              <a:rPr lang="en-US" dirty="0"/>
              <a:t> </a:t>
            </a:r>
            <a:r>
              <a:rPr lang="en-US" dirty="0" err="1"/>
              <a:t>bazı</a:t>
            </a:r>
            <a:r>
              <a:rPr lang="en-US" dirty="0"/>
              <a:t> </a:t>
            </a:r>
            <a:r>
              <a:rPr lang="en-US" dirty="0" err="1"/>
              <a:t>sensörleri</a:t>
            </a:r>
            <a:r>
              <a:rPr lang="en-US" dirty="0"/>
              <a:t> </a:t>
            </a:r>
            <a:r>
              <a:rPr lang="en-US" dirty="0" err="1"/>
              <a:t>tanımış</a:t>
            </a:r>
            <a:r>
              <a:rPr lang="en-US" dirty="0"/>
              <a:t> </a:t>
            </a:r>
            <a:r>
              <a:rPr lang="en-US" dirty="0" err="1"/>
              <a:t>olacaksınız</a:t>
            </a:r>
            <a:endParaRPr dirty="0"/>
          </a:p>
        </p:txBody>
      </p:sp>
      <p:sp>
        <p:nvSpPr>
          <p:cNvPr id="165" name="Google Shape;165;p30"/>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300" dirty="0" err="1"/>
              <a:t>Yer</a:t>
            </a:r>
            <a:r>
              <a:rPr lang="en" sz="1300" dirty="0"/>
              <a:t> İstasyonu Sistemleri</a:t>
            </a:r>
            <a:endParaRPr sz="1300" dirty="0"/>
          </a:p>
        </p:txBody>
      </p:sp>
      <p:sp>
        <p:nvSpPr>
          <p:cNvPr id="166" name="Google Shape;166;p30"/>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800" dirty="0" err="1"/>
              <a:t>Havacılık</a:t>
            </a:r>
            <a:r>
              <a:rPr lang="en-US" sz="800" dirty="0"/>
              <a:t> </a:t>
            </a:r>
            <a:r>
              <a:rPr lang="en-US" sz="800" dirty="0" err="1"/>
              <a:t>ve</a:t>
            </a:r>
            <a:r>
              <a:rPr lang="en-US" sz="800" dirty="0"/>
              <a:t> </a:t>
            </a:r>
            <a:r>
              <a:rPr lang="en-US" sz="800" dirty="0" err="1"/>
              <a:t>Uzay</a:t>
            </a:r>
            <a:r>
              <a:rPr lang="en-US" sz="800" dirty="0"/>
              <a:t> </a:t>
            </a:r>
            <a:r>
              <a:rPr lang="en-US" sz="800" dirty="0" err="1"/>
              <a:t>sektöründe</a:t>
            </a:r>
            <a:r>
              <a:rPr lang="en-US" sz="800" dirty="0"/>
              <a:t> </a:t>
            </a:r>
            <a:r>
              <a:rPr lang="en-US" sz="800" dirty="0" err="1"/>
              <a:t>yaygın</a:t>
            </a:r>
            <a:r>
              <a:rPr lang="en-US" sz="800" dirty="0"/>
              <a:t> </a:t>
            </a:r>
            <a:r>
              <a:rPr lang="en-US" sz="800" dirty="0" err="1"/>
              <a:t>kullanılan</a:t>
            </a:r>
            <a:r>
              <a:rPr lang="en-US" sz="800" dirty="0"/>
              <a:t> </a:t>
            </a:r>
            <a:r>
              <a:rPr lang="en-US" sz="800" dirty="0" err="1"/>
              <a:t>yer</a:t>
            </a:r>
            <a:r>
              <a:rPr lang="en-US" sz="800" dirty="0"/>
              <a:t> </a:t>
            </a:r>
            <a:r>
              <a:rPr lang="en-US" sz="800" dirty="0" err="1"/>
              <a:t>istasyonlarının</a:t>
            </a:r>
            <a:r>
              <a:rPr lang="en-US" sz="800" dirty="0"/>
              <a:t> </a:t>
            </a:r>
            <a:r>
              <a:rPr lang="en-US" sz="800" dirty="0" err="1"/>
              <a:t>yapısından</a:t>
            </a:r>
            <a:r>
              <a:rPr lang="en-US" sz="800" dirty="0"/>
              <a:t> </a:t>
            </a:r>
            <a:r>
              <a:rPr lang="en-US" sz="800" dirty="0" err="1"/>
              <a:t>haberdar</a:t>
            </a:r>
            <a:r>
              <a:rPr lang="en-US" sz="800" dirty="0"/>
              <a:t> </a:t>
            </a:r>
            <a:r>
              <a:rPr lang="en-US" sz="800" dirty="0" err="1"/>
              <a:t>olmuş</a:t>
            </a:r>
            <a:r>
              <a:rPr lang="en-US" sz="800" dirty="0"/>
              <a:t> </a:t>
            </a:r>
            <a:r>
              <a:rPr lang="en-US" sz="800" dirty="0" err="1"/>
              <a:t>olacaksınız</a:t>
            </a:r>
            <a:endParaRPr sz="800" dirty="0"/>
          </a:p>
        </p:txBody>
      </p:sp>
      <p:sp>
        <p:nvSpPr>
          <p:cNvPr id="167" name="Google Shape;167;p30"/>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OpenRocket</a:t>
            </a:r>
            <a:r>
              <a:rPr lang="en-US" dirty="0"/>
              <a:t> </a:t>
            </a:r>
            <a:r>
              <a:rPr lang="en-US" dirty="0" err="1"/>
              <a:t>ve</a:t>
            </a:r>
            <a:r>
              <a:rPr lang="en-US" dirty="0"/>
              <a:t> GPS</a:t>
            </a:r>
            <a:endParaRPr dirty="0"/>
          </a:p>
        </p:txBody>
      </p:sp>
      <p:sp>
        <p:nvSpPr>
          <p:cNvPr id="168" name="Google Shape;168;p30"/>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800" dirty="0" err="1"/>
              <a:t>OpenRocket</a:t>
            </a:r>
            <a:r>
              <a:rPr lang="en-US" sz="800" dirty="0"/>
              <a:t> </a:t>
            </a:r>
            <a:r>
              <a:rPr lang="en-US" sz="800" dirty="0" err="1"/>
              <a:t>yazılımı</a:t>
            </a:r>
            <a:r>
              <a:rPr lang="en-US" sz="800" dirty="0"/>
              <a:t> </a:t>
            </a:r>
            <a:r>
              <a:rPr lang="en-US" sz="800" dirty="0" err="1"/>
              <a:t>üzerinden</a:t>
            </a:r>
            <a:r>
              <a:rPr lang="en-US" sz="800" dirty="0"/>
              <a:t> </a:t>
            </a:r>
            <a:r>
              <a:rPr lang="en-US" sz="800" dirty="0" err="1"/>
              <a:t>basit</a:t>
            </a:r>
            <a:r>
              <a:rPr lang="en-US" sz="800" dirty="0"/>
              <a:t> </a:t>
            </a:r>
            <a:r>
              <a:rPr lang="en-US" sz="800" dirty="0" err="1"/>
              <a:t>bir</a:t>
            </a:r>
            <a:r>
              <a:rPr lang="en-US" sz="800" dirty="0"/>
              <a:t> </a:t>
            </a:r>
            <a:r>
              <a:rPr lang="en-US" sz="800" dirty="0" err="1"/>
              <a:t>roket</a:t>
            </a:r>
            <a:r>
              <a:rPr lang="en-US" sz="800" dirty="0"/>
              <a:t> </a:t>
            </a:r>
            <a:r>
              <a:rPr lang="en-US" sz="800" dirty="0" err="1"/>
              <a:t>simülasyonun</a:t>
            </a:r>
            <a:r>
              <a:rPr lang="en-US" sz="800" dirty="0"/>
              <a:t> </a:t>
            </a:r>
            <a:r>
              <a:rPr lang="en-US" sz="800" dirty="0" err="1"/>
              <a:t>nasıl</a:t>
            </a:r>
            <a:r>
              <a:rPr lang="en-US" sz="800" dirty="0"/>
              <a:t> </a:t>
            </a:r>
            <a:r>
              <a:rPr lang="en-US" sz="800" dirty="0" err="1"/>
              <a:t>çalıştığını</a:t>
            </a:r>
            <a:r>
              <a:rPr lang="en-US" sz="800" dirty="0"/>
              <a:t> </a:t>
            </a:r>
            <a:r>
              <a:rPr lang="en-US" sz="800" dirty="0" err="1"/>
              <a:t>öğrenmek</a:t>
            </a:r>
            <a:r>
              <a:rPr lang="en-US" sz="800" dirty="0"/>
              <a:t>  </a:t>
            </a:r>
            <a:r>
              <a:rPr lang="en-US" sz="800" dirty="0" err="1"/>
              <a:t>ve</a:t>
            </a:r>
            <a:r>
              <a:rPr lang="en-US" sz="800" dirty="0"/>
              <a:t> </a:t>
            </a:r>
            <a:r>
              <a:rPr lang="en-US" sz="800" b="1" dirty="0"/>
              <a:t>GPS</a:t>
            </a:r>
            <a:r>
              <a:rPr lang="en-US" sz="800" dirty="0"/>
              <a:t> </a:t>
            </a:r>
            <a:r>
              <a:rPr lang="en-US" sz="800" dirty="0" err="1"/>
              <a:t>sistemleri</a:t>
            </a:r>
            <a:r>
              <a:rPr lang="en-US" sz="800" dirty="0"/>
              <a:t> </a:t>
            </a:r>
            <a:r>
              <a:rPr lang="en-US" sz="800" dirty="0" err="1"/>
              <a:t>hakkında</a:t>
            </a:r>
            <a:r>
              <a:rPr lang="en-US" sz="800" dirty="0"/>
              <a:t> </a:t>
            </a:r>
            <a:r>
              <a:rPr lang="en-US" sz="800" dirty="0" err="1"/>
              <a:t>bilgi</a:t>
            </a:r>
            <a:r>
              <a:rPr lang="en-US" sz="800" dirty="0"/>
              <a:t> </a:t>
            </a:r>
            <a:r>
              <a:rPr lang="en-US" sz="800" dirty="0" err="1"/>
              <a:t>sahibi</a:t>
            </a:r>
            <a:r>
              <a:rPr lang="en-US" sz="800" dirty="0"/>
              <a:t> </a:t>
            </a:r>
            <a:r>
              <a:rPr lang="en-US" sz="800" dirty="0" err="1"/>
              <a:t>olmak</a:t>
            </a:r>
            <a:endParaRPr sz="800" dirty="0"/>
          </a:p>
        </p:txBody>
      </p:sp>
      <p:sp>
        <p:nvSpPr>
          <p:cNvPr id="169" name="Google Shape;169;p30"/>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Ve</a:t>
            </a:r>
            <a:r>
              <a:rPr lang="en-US" dirty="0"/>
              <a:t> </a:t>
            </a:r>
            <a:r>
              <a:rPr lang="en-US" dirty="0" err="1"/>
              <a:t>İlerisi</a:t>
            </a:r>
            <a:r>
              <a:rPr lang="en-US" dirty="0"/>
              <a:t> …</a:t>
            </a:r>
            <a:endParaRPr dirty="0"/>
          </a:p>
        </p:txBody>
      </p:sp>
      <p:sp>
        <p:nvSpPr>
          <p:cNvPr id="170" name="Google Shape;170;p30"/>
          <p:cNvSpPr txBox="1">
            <a:spLocks noGrp="1"/>
          </p:cNvSpPr>
          <p:nvPr>
            <p:ph type="subTitle" idx="21"/>
          </p:nvPr>
        </p:nvSpPr>
        <p:spPr>
          <a:xfrm>
            <a:off x="6811557" y="4266172"/>
            <a:ext cx="1974297" cy="9647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Gelecek</a:t>
            </a:r>
            <a:r>
              <a:rPr lang="en-US" dirty="0"/>
              <a:t> </a:t>
            </a:r>
            <a:r>
              <a:rPr lang="en-US" dirty="0" err="1"/>
              <a:t>teknolojilere</a:t>
            </a:r>
            <a:r>
              <a:rPr lang="en-US" dirty="0"/>
              <a:t> </a:t>
            </a:r>
            <a:r>
              <a:rPr lang="en-US" dirty="0" err="1"/>
              <a:t>göz</a:t>
            </a:r>
            <a:r>
              <a:rPr lang="en-US" dirty="0"/>
              <a:t> </a:t>
            </a:r>
            <a:r>
              <a:rPr lang="en-US" dirty="0" err="1"/>
              <a:t>atmak</a:t>
            </a:r>
            <a:r>
              <a:rPr lang="en-US" dirty="0"/>
              <a:t>, </a:t>
            </a:r>
            <a:r>
              <a:rPr lang="en-US" dirty="0" err="1"/>
              <a:t>pekiştirmeli</a:t>
            </a:r>
            <a:r>
              <a:rPr lang="en-US" dirty="0"/>
              <a:t> </a:t>
            </a:r>
            <a:r>
              <a:rPr lang="en-US" dirty="0" err="1"/>
              <a:t>öğrenme</a:t>
            </a:r>
            <a:r>
              <a:rPr lang="en-US" dirty="0"/>
              <a:t>  </a:t>
            </a:r>
            <a:r>
              <a:rPr lang="en-US" dirty="0" err="1"/>
              <a:t>ve</a:t>
            </a:r>
            <a:r>
              <a:rPr lang="en-US" dirty="0"/>
              <a:t> </a:t>
            </a:r>
            <a:r>
              <a:rPr lang="en-US" dirty="0" err="1"/>
              <a:t>derin</a:t>
            </a:r>
            <a:r>
              <a:rPr lang="en-US" dirty="0"/>
              <a:t> </a:t>
            </a:r>
            <a:r>
              <a:rPr lang="en-US" dirty="0" err="1"/>
              <a:t>öğrenme</a:t>
            </a:r>
            <a:r>
              <a:rPr lang="en-US" dirty="0"/>
              <a:t>,  </a:t>
            </a:r>
            <a:r>
              <a:rPr lang="en-US" dirty="0" err="1"/>
              <a:t>ülkemiz</a:t>
            </a:r>
            <a:r>
              <a:rPr lang="en-US" dirty="0"/>
              <a:t> de </a:t>
            </a:r>
            <a:r>
              <a:rPr lang="en-US" dirty="0" err="1"/>
              <a:t>ve</a:t>
            </a:r>
            <a:r>
              <a:rPr lang="en-US" dirty="0"/>
              <a:t> </a:t>
            </a:r>
            <a:r>
              <a:rPr lang="en-US" dirty="0" err="1"/>
              <a:t>dünya</a:t>
            </a:r>
            <a:r>
              <a:rPr lang="en-US" dirty="0"/>
              <a:t> da </a:t>
            </a:r>
            <a:r>
              <a:rPr lang="en-US" dirty="0" err="1"/>
              <a:t>ki</a:t>
            </a:r>
            <a:r>
              <a:rPr lang="en-US" dirty="0"/>
              <a:t> </a:t>
            </a:r>
            <a:r>
              <a:rPr lang="en-US" dirty="0" err="1"/>
              <a:t>güncel</a:t>
            </a:r>
            <a:r>
              <a:rPr lang="en-US" dirty="0"/>
              <a:t> </a:t>
            </a:r>
            <a:r>
              <a:rPr lang="en-US" dirty="0" err="1"/>
              <a:t>havacılık</a:t>
            </a:r>
            <a:r>
              <a:rPr lang="en-US" dirty="0"/>
              <a:t> </a:t>
            </a:r>
            <a:r>
              <a:rPr lang="en-US" dirty="0" err="1"/>
              <a:t>uzay</a:t>
            </a:r>
            <a:r>
              <a:rPr lang="en-US" dirty="0"/>
              <a:t> </a:t>
            </a:r>
            <a:r>
              <a:rPr lang="en-US" dirty="0" err="1"/>
              <a:t>çalışmaları</a:t>
            </a:r>
            <a:r>
              <a:rPr lang="en-US" dirty="0"/>
              <a:t> </a:t>
            </a:r>
            <a:r>
              <a:rPr lang="en-US" dirty="0" err="1"/>
              <a:t>hakkında</a:t>
            </a:r>
            <a:r>
              <a:rPr lang="en-US" dirty="0"/>
              <a:t> </a:t>
            </a:r>
            <a:r>
              <a:rPr lang="en-US" dirty="0" err="1"/>
              <a:t>bilgi</a:t>
            </a:r>
            <a:r>
              <a:rPr lang="en-US" dirty="0"/>
              <a:t> </a:t>
            </a:r>
            <a:r>
              <a:rPr lang="en-US" dirty="0" err="1"/>
              <a:t>sahibi</a:t>
            </a:r>
            <a:r>
              <a:rPr lang="en-US" dirty="0"/>
              <a:t> </a:t>
            </a:r>
            <a:r>
              <a:rPr lang="en-US" dirty="0" err="1"/>
              <a:t>olmak</a:t>
            </a:r>
            <a:r>
              <a:rPr lang="en-US" dirty="0"/>
              <a:t> ! </a:t>
            </a:r>
            <a:endParaRPr dirty="0"/>
          </a:p>
        </p:txBody>
      </p:sp>
      <p:pic>
        <p:nvPicPr>
          <p:cNvPr id="3" name="Picture 2">
            <a:extLst>
              <a:ext uri="{FF2B5EF4-FFF2-40B4-BE49-F238E27FC236}">
                <a16:creationId xmlns:a16="http://schemas.microsoft.com/office/drawing/2014/main" id="{03D10209-B505-4EF0-AC97-A5CD2F6A948C}"/>
              </a:ext>
            </a:extLst>
          </p:cNvPr>
          <p:cNvPicPr>
            <a:picLocks noChangeAspect="1"/>
          </p:cNvPicPr>
          <p:nvPr/>
        </p:nvPicPr>
        <p:blipFill>
          <a:blip r:embed="rId3"/>
          <a:stretch>
            <a:fillRect/>
          </a:stretch>
        </p:blipFill>
        <p:spPr>
          <a:xfrm>
            <a:off x="4079706" y="201653"/>
            <a:ext cx="2518315" cy="141797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r>
              <a:rPr lang="en-US"/>
              <a:t>Parity Bit olayı nedir?</a:t>
            </a:r>
          </a:p>
        </p:txBody>
      </p:sp>
      <p:sp>
        <p:nvSpPr>
          <p:cNvPr id="2" name="Rectangle 1">
            <a:extLst>
              <a:ext uri="{FF2B5EF4-FFF2-40B4-BE49-F238E27FC236}">
                <a16:creationId xmlns:a16="http://schemas.microsoft.com/office/drawing/2014/main" id="{8A73AEE4-879C-4EA0-802F-4855EF5654A9}"/>
              </a:ext>
            </a:extLst>
          </p:cNvPr>
          <p:cNvSpPr/>
          <p:nvPr/>
        </p:nvSpPr>
        <p:spPr>
          <a:xfrm>
            <a:off x="571500" y="1398494"/>
            <a:ext cx="7523629" cy="307777"/>
          </a:xfrm>
          <a:prstGeom prst="rect">
            <a:avLst/>
          </a:prstGeom>
        </p:spPr>
        <p:txBody>
          <a:bodyPr wrap="square" anchor="t">
            <a:spAutoFit/>
          </a:bodyPr>
          <a:lstStyle/>
          <a:p>
            <a:pPr fontAlgn="base"/>
            <a:endParaRPr lang="tr-TR" b="1" dirty="0"/>
          </a:p>
        </p:txBody>
      </p:sp>
      <p:pic>
        <p:nvPicPr>
          <p:cNvPr id="4" name="Picture 4" descr="A picture containing device, meter, computer&#10;&#10;Description generated with very high confidence">
            <a:extLst>
              <a:ext uri="{FF2B5EF4-FFF2-40B4-BE49-F238E27FC236}">
                <a16:creationId xmlns:a16="http://schemas.microsoft.com/office/drawing/2014/main" id="{51689998-C8FD-4185-9557-101AFD46FD10}"/>
              </a:ext>
            </a:extLst>
          </p:cNvPr>
          <p:cNvPicPr>
            <a:picLocks noChangeAspect="1"/>
          </p:cNvPicPr>
          <p:nvPr/>
        </p:nvPicPr>
        <p:blipFill>
          <a:blip r:embed="rId3"/>
          <a:stretch>
            <a:fillRect/>
          </a:stretch>
        </p:blipFill>
        <p:spPr>
          <a:xfrm>
            <a:off x="1023257" y="1258274"/>
            <a:ext cx="6553199" cy="3212058"/>
          </a:xfrm>
          <a:prstGeom prst="rect">
            <a:avLst/>
          </a:prstGeom>
        </p:spPr>
      </p:pic>
    </p:spTree>
    <p:extLst>
      <p:ext uri="{BB962C8B-B14F-4D97-AF65-F5344CB8AC3E}">
        <p14:creationId xmlns:p14="http://schemas.microsoft.com/office/powerpoint/2010/main" val="1441541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r>
              <a:rPr lang="en-US"/>
              <a:t>Ariane 5 Roketi</a:t>
            </a:r>
          </a:p>
        </p:txBody>
      </p:sp>
      <p:sp>
        <p:nvSpPr>
          <p:cNvPr id="2" name="Rectangle 1">
            <a:extLst>
              <a:ext uri="{FF2B5EF4-FFF2-40B4-BE49-F238E27FC236}">
                <a16:creationId xmlns:a16="http://schemas.microsoft.com/office/drawing/2014/main" id="{8A73AEE4-879C-4EA0-802F-4855EF5654A9}"/>
              </a:ext>
            </a:extLst>
          </p:cNvPr>
          <p:cNvSpPr/>
          <p:nvPr/>
        </p:nvSpPr>
        <p:spPr>
          <a:xfrm>
            <a:off x="571500" y="1398494"/>
            <a:ext cx="7523629" cy="307777"/>
          </a:xfrm>
          <a:prstGeom prst="rect">
            <a:avLst/>
          </a:prstGeom>
        </p:spPr>
        <p:txBody>
          <a:bodyPr wrap="square" anchor="t">
            <a:spAutoFit/>
          </a:bodyPr>
          <a:lstStyle/>
          <a:p>
            <a:pPr fontAlgn="base"/>
            <a:endParaRPr lang="tr-TR" b="1" dirty="0"/>
          </a:p>
        </p:txBody>
      </p:sp>
      <p:pic>
        <p:nvPicPr>
          <p:cNvPr id="6" name="Picture 6" descr="A picture containing train, front, sitting, monitor&#10;&#10;Description generated with very high confidence">
            <a:extLst>
              <a:ext uri="{FF2B5EF4-FFF2-40B4-BE49-F238E27FC236}">
                <a16:creationId xmlns:a16="http://schemas.microsoft.com/office/drawing/2014/main" id="{44B65DDC-DFC4-4AEF-8576-6F02BC23BDEF}"/>
              </a:ext>
            </a:extLst>
          </p:cNvPr>
          <p:cNvPicPr>
            <a:picLocks noChangeAspect="1"/>
          </p:cNvPicPr>
          <p:nvPr/>
        </p:nvPicPr>
        <p:blipFill>
          <a:blip r:embed="rId3"/>
          <a:stretch>
            <a:fillRect/>
          </a:stretch>
        </p:blipFill>
        <p:spPr>
          <a:xfrm>
            <a:off x="2315936" y="1328432"/>
            <a:ext cx="3722914" cy="2854029"/>
          </a:xfrm>
          <a:prstGeom prst="rect">
            <a:avLst/>
          </a:prstGeom>
        </p:spPr>
      </p:pic>
    </p:spTree>
    <p:extLst>
      <p:ext uri="{BB962C8B-B14F-4D97-AF65-F5344CB8AC3E}">
        <p14:creationId xmlns:p14="http://schemas.microsoft.com/office/powerpoint/2010/main" val="3544355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288407" y="479334"/>
            <a:ext cx="5779508" cy="875938"/>
          </a:xfrm>
          <a:prstGeom prst="rect">
            <a:avLst/>
          </a:prstGeom>
        </p:spPr>
        <p:txBody>
          <a:bodyPr spcFirstLastPara="1" wrap="square" lIns="91425" tIns="91425" rIns="91425" bIns="91425" anchor="b" anchorCtr="0">
            <a:noAutofit/>
          </a:bodyPr>
          <a:lstStyle/>
          <a:p>
            <a:r>
              <a:rPr lang="en-US" dirty="0"/>
              <a:t>Ariane 5 Roketi(64 Bit sayıyı 16 </a:t>
            </a:r>
            <a:r>
              <a:rPr lang="en-US"/>
              <a:t>bit sayıya yerleştirmek)</a:t>
            </a:r>
          </a:p>
        </p:txBody>
      </p:sp>
      <p:sp>
        <p:nvSpPr>
          <p:cNvPr id="2" name="Rectangle 1">
            <a:extLst>
              <a:ext uri="{FF2B5EF4-FFF2-40B4-BE49-F238E27FC236}">
                <a16:creationId xmlns:a16="http://schemas.microsoft.com/office/drawing/2014/main" id="{8A73AEE4-879C-4EA0-802F-4855EF5654A9}"/>
              </a:ext>
            </a:extLst>
          </p:cNvPr>
          <p:cNvSpPr/>
          <p:nvPr/>
        </p:nvSpPr>
        <p:spPr>
          <a:xfrm>
            <a:off x="571500" y="1398494"/>
            <a:ext cx="7523629" cy="307777"/>
          </a:xfrm>
          <a:prstGeom prst="rect">
            <a:avLst/>
          </a:prstGeom>
        </p:spPr>
        <p:txBody>
          <a:bodyPr wrap="square" anchor="t">
            <a:spAutoFit/>
          </a:bodyPr>
          <a:lstStyle/>
          <a:p>
            <a:pPr fontAlgn="base"/>
            <a:endParaRPr lang="tr-TR" b="1" dirty="0"/>
          </a:p>
        </p:txBody>
      </p:sp>
      <p:pic>
        <p:nvPicPr>
          <p:cNvPr id="6" name="Picture 6" descr="A picture containing train, front, sitting, monitor&#10;&#10;Description generated with very high confidence">
            <a:extLst>
              <a:ext uri="{FF2B5EF4-FFF2-40B4-BE49-F238E27FC236}">
                <a16:creationId xmlns:a16="http://schemas.microsoft.com/office/drawing/2014/main" id="{44B65DDC-DFC4-4AEF-8576-6F02BC23BDEF}"/>
              </a:ext>
            </a:extLst>
          </p:cNvPr>
          <p:cNvPicPr>
            <a:picLocks noChangeAspect="1"/>
          </p:cNvPicPr>
          <p:nvPr/>
        </p:nvPicPr>
        <p:blipFill>
          <a:blip r:embed="rId3"/>
          <a:stretch>
            <a:fillRect/>
          </a:stretch>
        </p:blipFill>
        <p:spPr>
          <a:xfrm>
            <a:off x="2315936" y="1328432"/>
            <a:ext cx="3722914" cy="2854029"/>
          </a:xfrm>
          <a:prstGeom prst="rect">
            <a:avLst/>
          </a:prstGeom>
        </p:spPr>
      </p:pic>
    </p:spTree>
    <p:extLst>
      <p:ext uri="{BB962C8B-B14F-4D97-AF65-F5344CB8AC3E}">
        <p14:creationId xmlns:p14="http://schemas.microsoft.com/office/powerpoint/2010/main" val="3004275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2" name="Rectangle 1">
            <a:extLst>
              <a:ext uri="{FF2B5EF4-FFF2-40B4-BE49-F238E27FC236}">
                <a16:creationId xmlns:a16="http://schemas.microsoft.com/office/drawing/2014/main" id="{8A73AEE4-879C-4EA0-802F-4855EF5654A9}"/>
              </a:ext>
            </a:extLst>
          </p:cNvPr>
          <p:cNvSpPr/>
          <p:nvPr/>
        </p:nvSpPr>
        <p:spPr>
          <a:xfrm>
            <a:off x="571500" y="1398494"/>
            <a:ext cx="7523629" cy="307777"/>
          </a:xfrm>
          <a:prstGeom prst="rect">
            <a:avLst/>
          </a:prstGeom>
        </p:spPr>
        <p:txBody>
          <a:bodyPr wrap="square" anchor="t">
            <a:spAutoFit/>
          </a:bodyPr>
          <a:lstStyle/>
          <a:p>
            <a:pPr fontAlgn="base"/>
            <a:endParaRPr lang="tr-TR" b="1" dirty="0"/>
          </a:p>
        </p:txBody>
      </p:sp>
      <p:sp>
        <p:nvSpPr>
          <p:cNvPr id="5" name="Google Shape;183;p32">
            <a:extLst>
              <a:ext uri="{FF2B5EF4-FFF2-40B4-BE49-F238E27FC236}">
                <a16:creationId xmlns:a16="http://schemas.microsoft.com/office/drawing/2014/main" id="{E4F3694F-F4ED-4154-98A7-33B7141D28E8}"/>
              </a:ext>
            </a:extLst>
          </p:cNvPr>
          <p:cNvSpPr txBox="1">
            <a:spLocks/>
          </p:cNvSpPr>
          <p:nvPr/>
        </p:nvSpPr>
        <p:spPr>
          <a:xfrm>
            <a:off x="2356442" y="411299"/>
            <a:ext cx="5779508" cy="8759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9pPr>
          </a:lstStyle>
          <a:p>
            <a:r>
              <a:rPr lang="en-US"/>
              <a:t>Nasıl Çözüyorlar? Ucuz yöntem!</a:t>
            </a:r>
          </a:p>
        </p:txBody>
      </p:sp>
      <p:sp>
        <p:nvSpPr>
          <p:cNvPr id="8" name="Rectangle 7">
            <a:extLst>
              <a:ext uri="{FF2B5EF4-FFF2-40B4-BE49-F238E27FC236}">
                <a16:creationId xmlns:a16="http://schemas.microsoft.com/office/drawing/2014/main" id="{55B33E75-E7A4-48D5-92DA-27A8A957A004}"/>
              </a:ext>
            </a:extLst>
          </p:cNvPr>
          <p:cNvSpPr/>
          <p:nvPr/>
        </p:nvSpPr>
        <p:spPr>
          <a:xfrm>
            <a:off x="1648225" y="1331859"/>
            <a:ext cx="5580530" cy="738664"/>
          </a:xfrm>
          <a:prstGeom prst="rect">
            <a:avLst/>
          </a:prstGeom>
        </p:spPr>
        <p:txBody>
          <a:bodyPr wrap="square" anchor="t">
            <a:spAutoFit/>
          </a:bodyPr>
          <a:lstStyle/>
          <a:p>
            <a:r>
              <a:rPr lang="en-US" dirty="0">
                <a:solidFill>
                  <a:srgbClr val="444444"/>
                </a:solidFill>
                <a:latin typeface="Open Sans"/>
              </a:rPr>
              <a:t>Bazı sorunları(radyasyon gibi) tamamen çözme olasılığımız yok şuan ki şartlar ile  o sebepten yedek sistemler birbirleriyle </a:t>
            </a:r>
            <a:r>
              <a:rPr lang="en-US">
                <a:solidFill>
                  <a:srgbClr val="444444"/>
                </a:solidFill>
                <a:latin typeface="Open Sans"/>
              </a:rPr>
              <a:t>koordineli çalışıp hata olduğunda bozuk olmayanlardan veri çekiyor.</a:t>
            </a:r>
            <a:endParaRPr lang="en-US"/>
          </a:p>
        </p:txBody>
      </p:sp>
      <p:pic>
        <p:nvPicPr>
          <p:cNvPr id="10" name="Picture 10" descr="A close up of a logo&#10;&#10;Description generated with very high confidence">
            <a:extLst>
              <a:ext uri="{FF2B5EF4-FFF2-40B4-BE49-F238E27FC236}">
                <a16:creationId xmlns:a16="http://schemas.microsoft.com/office/drawing/2014/main" id="{A61A0AEE-EF74-4389-B7A3-D5EF22163601}"/>
              </a:ext>
            </a:extLst>
          </p:cNvPr>
          <p:cNvPicPr>
            <a:picLocks noChangeAspect="1"/>
          </p:cNvPicPr>
          <p:nvPr/>
        </p:nvPicPr>
        <p:blipFill>
          <a:blip r:embed="rId3"/>
          <a:stretch>
            <a:fillRect/>
          </a:stretch>
        </p:blipFill>
        <p:spPr>
          <a:xfrm>
            <a:off x="2091418" y="2243595"/>
            <a:ext cx="4532539" cy="2180310"/>
          </a:xfrm>
          <a:prstGeom prst="rect">
            <a:avLst/>
          </a:prstGeom>
        </p:spPr>
      </p:pic>
    </p:spTree>
    <p:extLst>
      <p:ext uri="{BB962C8B-B14F-4D97-AF65-F5344CB8AC3E}">
        <p14:creationId xmlns:p14="http://schemas.microsoft.com/office/powerpoint/2010/main" val="2599665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2" name="Rectangle 1">
            <a:extLst>
              <a:ext uri="{FF2B5EF4-FFF2-40B4-BE49-F238E27FC236}">
                <a16:creationId xmlns:a16="http://schemas.microsoft.com/office/drawing/2014/main" id="{8A73AEE4-879C-4EA0-802F-4855EF5654A9}"/>
              </a:ext>
            </a:extLst>
          </p:cNvPr>
          <p:cNvSpPr/>
          <p:nvPr/>
        </p:nvSpPr>
        <p:spPr>
          <a:xfrm>
            <a:off x="571500" y="1398494"/>
            <a:ext cx="7523629" cy="307777"/>
          </a:xfrm>
          <a:prstGeom prst="rect">
            <a:avLst/>
          </a:prstGeom>
        </p:spPr>
        <p:txBody>
          <a:bodyPr wrap="square" anchor="t">
            <a:spAutoFit/>
          </a:bodyPr>
          <a:lstStyle/>
          <a:p>
            <a:pPr fontAlgn="base"/>
            <a:endParaRPr lang="tr-TR" b="1" dirty="0"/>
          </a:p>
        </p:txBody>
      </p:sp>
      <p:sp>
        <p:nvSpPr>
          <p:cNvPr id="5" name="Google Shape;183;p32">
            <a:extLst>
              <a:ext uri="{FF2B5EF4-FFF2-40B4-BE49-F238E27FC236}">
                <a16:creationId xmlns:a16="http://schemas.microsoft.com/office/drawing/2014/main" id="{E4F3694F-F4ED-4154-98A7-33B7141D28E8}"/>
              </a:ext>
            </a:extLst>
          </p:cNvPr>
          <p:cNvSpPr txBox="1">
            <a:spLocks/>
          </p:cNvSpPr>
          <p:nvPr/>
        </p:nvSpPr>
        <p:spPr>
          <a:xfrm>
            <a:off x="2315621" y="152763"/>
            <a:ext cx="5779508" cy="8759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9pPr>
          </a:lstStyle>
          <a:p>
            <a:r>
              <a:rPr lang="en-US"/>
              <a:t>Nasıl Çözüyorlar?</a:t>
            </a:r>
          </a:p>
        </p:txBody>
      </p:sp>
      <p:sp>
        <p:nvSpPr>
          <p:cNvPr id="8" name="Rectangle 7">
            <a:extLst>
              <a:ext uri="{FF2B5EF4-FFF2-40B4-BE49-F238E27FC236}">
                <a16:creationId xmlns:a16="http://schemas.microsoft.com/office/drawing/2014/main" id="{55B33E75-E7A4-48D5-92DA-27A8A957A004}"/>
              </a:ext>
            </a:extLst>
          </p:cNvPr>
          <p:cNvSpPr/>
          <p:nvPr/>
        </p:nvSpPr>
        <p:spPr>
          <a:xfrm>
            <a:off x="1648225" y="1331859"/>
            <a:ext cx="5580530" cy="738664"/>
          </a:xfrm>
          <a:prstGeom prst="rect">
            <a:avLst/>
          </a:prstGeom>
        </p:spPr>
        <p:txBody>
          <a:bodyPr wrap="square" anchor="t">
            <a:spAutoFit/>
          </a:bodyPr>
          <a:lstStyle/>
          <a:p>
            <a:r>
              <a:rPr lang="en-US" dirty="0">
                <a:solidFill>
                  <a:srgbClr val="444444"/>
                </a:solidFill>
                <a:latin typeface="Open Sans"/>
              </a:rPr>
              <a:t>Bazı sorunları(radyasyon gibi) tamamen çözme olasılığımız yok şuan ki şartlar ile  o sebepten yedek sistemler birbirleriyle </a:t>
            </a:r>
            <a:r>
              <a:rPr lang="en-US">
                <a:solidFill>
                  <a:srgbClr val="444444"/>
                </a:solidFill>
                <a:latin typeface="Open Sans"/>
              </a:rPr>
              <a:t>koordineli çalışıp hata olduğunda bozuk olmayanlardan veri çekiyor.</a:t>
            </a:r>
            <a:endParaRPr lang="en-US"/>
          </a:p>
        </p:txBody>
      </p:sp>
      <p:pic>
        <p:nvPicPr>
          <p:cNvPr id="6" name="Picture 6" descr="A circuit board&#10;&#10;Description generated with high confidence">
            <a:extLst>
              <a:ext uri="{FF2B5EF4-FFF2-40B4-BE49-F238E27FC236}">
                <a16:creationId xmlns:a16="http://schemas.microsoft.com/office/drawing/2014/main" id="{DA2421E0-9D0A-4ABE-83CF-408A453F4DEE}"/>
              </a:ext>
            </a:extLst>
          </p:cNvPr>
          <p:cNvPicPr>
            <a:picLocks noChangeAspect="1"/>
          </p:cNvPicPr>
          <p:nvPr/>
        </p:nvPicPr>
        <p:blipFill>
          <a:blip r:embed="rId3"/>
          <a:stretch>
            <a:fillRect/>
          </a:stretch>
        </p:blipFill>
        <p:spPr>
          <a:xfrm>
            <a:off x="2118632" y="2452001"/>
            <a:ext cx="4906735" cy="1817926"/>
          </a:xfrm>
          <a:prstGeom prst="rect">
            <a:avLst/>
          </a:prstGeom>
        </p:spPr>
      </p:pic>
    </p:spTree>
    <p:extLst>
      <p:ext uri="{BB962C8B-B14F-4D97-AF65-F5344CB8AC3E}">
        <p14:creationId xmlns:p14="http://schemas.microsoft.com/office/powerpoint/2010/main" val="2562892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2" name="Rectangle 1">
            <a:extLst>
              <a:ext uri="{FF2B5EF4-FFF2-40B4-BE49-F238E27FC236}">
                <a16:creationId xmlns:a16="http://schemas.microsoft.com/office/drawing/2014/main" id="{8A73AEE4-879C-4EA0-802F-4855EF5654A9}"/>
              </a:ext>
            </a:extLst>
          </p:cNvPr>
          <p:cNvSpPr/>
          <p:nvPr/>
        </p:nvSpPr>
        <p:spPr>
          <a:xfrm>
            <a:off x="571500" y="1398494"/>
            <a:ext cx="7523629" cy="307777"/>
          </a:xfrm>
          <a:prstGeom prst="rect">
            <a:avLst/>
          </a:prstGeom>
        </p:spPr>
        <p:txBody>
          <a:bodyPr wrap="square" anchor="t">
            <a:spAutoFit/>
          </a:bodyPr>
          <a:lstStyle/>
          <a:p>
            <a:pPr fontAlgn="base"/>
            <a:endParaRPr lang="tr-TR" b="1" dirty="0"/>
          </a:p>
        </p:txBody>
      </p:sp>
      <p:sp>
        <p:nvSpPr>
          <p:cNvPr id="5" name="Google Shape;183;p32">
            <a:extLst>
              <a:ext uri="{FF2B5EF4-FFF2-40B4-BE49-F238E27FC236}">
                <a16:creationId xmlns:a16="http://schemas.microsoft.com/office/drawing/2014/main" id="{E4F3694F-F4ED-4154-98A7-33B7141D28E8}"/>
              </a:ext>
            </a:extLst>
          </p:cNvPr>
          <p:cNvSpPr txBox="1">
            <a:spLocks/>
          </p:cNvSpPr>
          <p:nvPr/>
        </p:nvSpPr>
        <p:spPr>
          <a:xfrm>
            <a:off x="2315621" y="152763"/>
            <a:ext cx="5779508" cy="8759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9pPr>
          </a:lstStyle>
          <a:p>
            <a:r>
              <a:rPr lang="en-US" sz="1800" dirty="0"/>
              <a:t>Nasıl Çözüyorlar? (radyasyon </a:t>
            </a:r>
            <a:r>
              <a:rPr lang="en-US" sz="1800"/>
              <a:t>dayanıklı parça- karışım)</a:t>
            </a:r>
            <a:endParaRPr lang="en-US" sz="1800" dirty="0"/>
          </a:p>
        </p:txBody>
      </p:sp>
      <p:pic>
        <p:nvPicPr>
          <p:cNvPr id="12" name="Picture 12" descr="A person sitting at a desk in front of a computer&#10;&#10;Description generated with very high confidence">
            <a:extLst>
              <a:ext uri="{FF2B5EF4-FFF2-40B4-BE49-F238E27FC236}">
                <a16:creationId xmlns:a16="http://schemas.microsoft.com/office/drawing/2014/main" id="{C59E4AC6-6F45-46A8-9AC6-EF928D0D12D9}"/>
              </a:ext>
            </a:extLst>
          </p:cNvPr>
          <p:cNvPicPr>
            <a:picLocks noChangeAspect="1"/>
          </p:cNvPicPr>
          <p:nvPr/>
        </p:nvPicPr>
        <p:blipFill>
          <a:blip r:embed="rId3"/>
          <a:stretch>
            <a:fillRect/>
          </a:stretch>
        </p:blipFill>
        <p:spPr>
          <a:xfrm>
            <a:off x="628650" y="1198522"/>
            <a:ext cx="7179127" cy="3732972"/>
          </a:xfrm>
          <a:prstGeom prst="rect">
            <a:avLst/>
          </a:prstGeom>
        </p:spPr>
      </p:pic>
    </p:spTree>
    <p:extLst>
      <p:ext uri="{BB962C8B-B14F-4D97-AF65-F5344CB8AC3E}">
        <p14:creationId xmlns:p14="http://schemas.microsoft.com/office/powerpoint/2010/main" val="207201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2" name="Rectangle 1">
            <a:extLst>
              <a:ext uri="{FF2B5EF4-FFF2-40B4-BE49-F238E27FC236}">
                <a16:creationId xmlns:a16="http://schemas.microsoft.com/office/drawing/2014/main" id="{8A73AEE4-879C-4EA0-802F-4855EF5654A9}"/>
              </a:ext>
            </a:extLst>
          </p:cNvPr>
          <p:cNvSpPr/>
          <p:nvPr/>
        </p:nvSpPr>
        <p:spPr>
          <a:xfrm>
            <a:off x="571500" y="1398494"/>
            <a:ext cx="7523629" cy="307777"/>
          </a:xfrm>
          <a:prstGeom prst="rect">
            <a:avLst/>
          </a:prstGeom>
        </p:spPr>
        <p:txBody>
          <a:bodyPr wrap="square" anchor="t">
            <a:spAutoFit/>
          </a:bodyPr>
          <a:lstStyle/>
          <a:p>
            <a:pPr fontAlgn="base"/>
            <a:endParaRPr lang="tr-TR" b="1" dirty="0"/>
          </a:p>
        </p:txBody>
      </p:sp>
      <p:sp>
        <p:nvSpPr>
          <p:cNvPr id="5" name="Google Shape;183;p32">
            <a:extLst>
              <a:ext uri="{FF2B5EF4-FFF2-40B4-BE49-F238E27FC236}">
                <a16:creationId xmlns:a16="http://schemas.microsoft.com/office/drawing/2014/main" id="{E4F3694F-F4ED-4154-98A7-33B7141D28E8}"/>
              </a:ext>
            </a:extLst>
          </p:cNvPr>
          <p:cNvSpPr txBox="1">
            <a:spLocks/>
          </p:cNvSpPr>
          <p:nvPr/>
        </p:nvSpPr>
        <p:spPr>
          <a:xfrm>
            <a:off x="2315621" y="152763"/>
            <a:ext cx="5779508" cy="8759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9pPr>
          </a:lstStyle>
          <a:p>
            <a:r>
              <a:rPr lang="en-US"/>
              <a:t>Nasıl Çözüyorlar?</a:t>
            </a:r>
          </a:p>
        </p:txBody>
      </p:sp>
      <p:sp>
        <p:nvSpPr>
          <p:cNvPr id="3" name="Rectangle 2">
            <a:extLst>
              <a:ext uri="{FF2B5EF4-FFF2-40B4-BE49-F238E27FC236}">
                <a16:creationId xmlns:a16="http://schemas.microsoft.com/office/drawing/2014/main" id="{45A64DB8-E84E-4526-86AF-9B3DC3D7DE99}"/>
              </a:ext>
            </a:extLst>
          </p:cNvPr>
          <p:cNvSpPr/>
          <p:nvPr/>
        </p:nvSpPr>
        <p:spPr>
          <a:xfrm>
            <a:off x="1546171" y="1556376"/>
            <a:ext cx="5580530" cy="2246769"/>
          </a:xfrm>
          <a:prstGeom prst="rect">
            <a:avLst/>
          </a:prstGeom>
        </p:spPr>
        <p:txBody>
          <a:bodyPr wrap="square" anchor="t">
            <a:spAutoFit/>
          </a:bodyPr>
          <a:lstStyle/>
          <a:p>
            <a:r>
              <a:rPr lang="en-US" b="1">
                <a:solidFill>
                  <a:srgbClr val="444444"/>
                </a:solidFill>
                <a:latin typeface="Open Sans"/>
              </a:rPr>
              <a:t>Neden herkes Radyasyona dayanıklı donanım kullanmıyor?</a:t>
            </a:r>
          </a:p>
          <a:p>
            <a:r>
              <a:rPr lang="en-US">
                <a:solidFill>
                  <a:srgbClr val="444444"/>
                </a:solidFill>
                <a:latin typeface="Open Sans"/>
              </a:rPr>
              <a:t>Radyasyona dayanıklı donanımın programlaması tamamen farklı. </a:t>
            </a:r>
            <a:endParaRPr lang="en-US" b="1" dirty="0">
              <a:solidFill>
                <a:srgbClr val="444444"/>
              </a:solidFill>
              <a:latin typeface="Open Sans"/>
            </a:endParaRPr>
          </a:p>
          <a:p>
            <a:r>
              <a:rPr lang="en-US">
                <a:solidFill>
                  <a:srgbClr val="444444"/>
                </a:solidFill>
                <a:latin typeface="Open Sans"/>
              </a:rPr>
              <a:t>Bu alanda çalışan insan sayısı çok az </a:t>
            </a:r>
          </a:p>
          <a:p>
            <a:endParaRPr lang="en-US" dirty="0">
              <a:solidFill>
                <a:srgbClr val="444444"/>
              </a:solidFill>
              <a:latin typeface="Open Sans"/>
            </a:endParaRPr>
          </a:p>
          <a:p>
            <a:r>
              <a:rPr lang="en-US">
                <a:solidFill>
                  <a:srgbClr val="444444"/>
                </a:solidFill>
                <a:latin typeface="Open Sans"/>
              </a:rPr>
              <a:t>Space X bunun yerine etrafta bulunan PC parçalarını kullanıyor ve bu konuda programlama yapmış kaliteli mühendis bulma sayıları artıyor :) </a:t>
            </a:r>
          </a:p>
          <a:p>
            <a:endParaRPr lang="en-US" dirty="0">
              <a:solidFill>
                <a:srgbClr val="444444"/>
              </a:solidFill>
              <a:latin typeface="Open Sans"/>
            </a:endParaRPr>
          </a:p>
          <a:p>
            <a:r>
              <a:rPr lang="en-US">
                <a:solidFill>
                  <a:srgbClr val="444444"/>
                </a:solidFill>
                <a:latin typeface="Open Sans"/>
              </a:rPr>
              <a:t>İşletim sistemi Linux, tüm cihazlarda Linux çalışıyor(roket,kontrol sistemleri,C++ kullanılıyor.</a:t>
            </a:r>
            <a:endParaRPr lang="en-US" dirty="0">
              <a:solidFill>
                <a:srgbClr val="444444"/>
              </a:solidFill>
              <a:latin typeface="Open Sans"/>
            </a:endParaRPr>
          </a:p>
        </p:txBody>
      </p:sp>
    </p:spTree>
    <p:extLst>
      <p:ext uri="{BB962C8B-B14F-4D97-AF65-F5344CB8AC3E}">
        <p14:creationId xmlns:p14="http://schemas.microsoft.com/office/powerpoint/2010/main" val="3173247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1"/>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err="1"/>
              <a:t>Sorular</a:t>
            </a:r>
            <a:r>
              <a:rPr lang="en-US" dirty="0"/>
              <a:t> ?</a:t>
            </a:r>
            <a:endParaRPr dirty="0"/>
          </a:p>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Clr>
                <a:schemeClr val="dk1"/>
              </a:buClr>
              <a:buSzPts val="1100"/>
              <a:buFont typeface="Arial"/>
              <a:buNone/>
            </a:pPr>
            <a:r>
              <a:rPr lang="en-US" dirty="0" err="1"/>
              <a:t>Uğurkan</a:t>
            </a:r>
            <a:r>
              <a:rPr lang="en-US" dirty="0"/>
              <a:t> </a:t>
            </a:r>
            <a:r>
              <a:rPr lang="en-US" dirty="0" err="1"/>
              <a:t>Ateş</a:t>
            </a:r>
            <a:endParaRPr dirty="0"/>
          </a:p>
          <a:p>
            <a:pPr marL="0" lvl="0" indent="0" algn="ctr" rtl="0">
              <a:spcBef>
                <a:spcPts val="0"/>
              </a:spcBef>
              <a:spcAft>
                <a:spcPts val="0"/>
              </a:spcAft>
              <a:buClr>
                <a:schemeClr val="dk1"/>
              </a:buClr>
              <a:buSzPts val="1100"/>
              <a:buFont typeface="Arial"/>
              <a:buNone/>
            </a:pPr>
            <a:r>
              <a:rPr lang="en" dirty="0"/>
              <a:t>+90 531 598 2773 </a:t>
            </a:r>
            <a:endParaRPr dirty="0"/>
          </a:p>
          <a:p>
            <a:pPr marL="0" lvl="0" indent="0" algn="ctr" rtl="0">
              <a:spcBef>
                <a:spcPts val="0"/>
              </a:spcBef>
              <a:spcAft>
                <a:spcPts val="0"/>
              </a:spcAft>
              <a:buNone/>
            </a:pPr>
            <a:r>
              <a:rPr lang="en-US" dirty="0">
                <a:hlinkClick r:id="rId3"/>
              </a:rPr>
              <a:t>uates@gtu.edu.tr</a:t>
            </a:r>
            <a:endParaRPr lang="en-US" dirty="0"/>
          </a:p>
          <a:p>
            <a:pPr marL="0" lvl="0" indent="0" algn="ctr" rtl="0">
              <a:spcBef>
                <a:spcPts val="0"/>
              </a:spcBef>
              <a:spcAft>
                <a:spcPts val="0"/>
              </a:spcAft>
              <a:buNone/>
            </a:pPr>
            <a:r>
              <a:rPr lang="en-US" dirty="0"/>
              <a:t>ugurkanates97@gmail.com</a:t>
            </a:r>
            <a:endParaRPr dirty="0"/>
          </a:p>
        </p:txBody>
      </p:sp>
      <p:sp>
        <p:nvSpPr>
          <p:cNvPr id="598" name="Google Shape;598;p51"/>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Teşekkürler</a:t>
            </a:r>
            <a:endParaRPr dirty="0"/>
          </a:p>
        </p:txBody>
      </p:sp>
      <p:cxnSp>
        <p:nvCxnSpPr>
          <p:cNvPr id="599" name="Google Shape;599;p51"/>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grpSp>
        <p:nvGrpSpPr>
          <p:cNvPr id="600" name="Google Shape;600;p51"/>
          <p:cNvGrpSpPr/>
          <p:nvPr/>
        </p:nvGrpSpPr>
        <p:grpSpPr>
          <a:xfrm>
            <a:off x="8090523" y="808178"/>
            <a:ext cx="279476" cy="279476"/>
            <a:chOff x="1379798" y="1723250"/>
            <a:chExt cx="397887" cy="397887"/>
          </a:xfrm>
        </p:grpSpPr>
        <p:sp>
          <p:nvSpPr>
            <p:cNvPr id="601" name="Google Shape;601;p5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51"/>
          <p:cNvGrpSpPr/>
          <p:nvPr/>
        </p:nvGrpSpPr>
        <p:grpSpPr>
          <a:xfrm>
            <a:off x="7341818" y="808178"/>
            <a:ext cx="279490" cy="279476"/>
            <a:chOff x="266768" y="1721375"/>
            <a:chExt cx="397907" cy="397887"/>
          </a:xfrm>
        </p:grpSpPr>
        <p:sp>
          <p:nvSpPr>
            <p:cNvPr id="606" name="Google Shape;606;p5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51"/>
          <p:cNvGrpSpPr/>
          <p:nvPr/>
        </p:nvGrpSpPr>
        <p:grpSpPr>
          <a:xfrm>
            <a:off x="7716184" y="808178"/>
            <a:ext cx="279461" cy="279476"/>
            <a:chOff x="864491" y="1723250"/>
            <a:chExt cx="397866" cy="397887"/>
          </a:xfrm>
        </p:grpSpPr>
        <p:sp>
          <p:nvSpPr>
            <p:cNvPr id="609" name="Google Shape;609;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2" name="Google Shape;612;p51"/>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2"/>
          <p:cNvSpPr txBox="1"/>
          <p:nvPr/>
        </p:nvSpPr>
        <p:spPr>
          <a:xfrm>
            <a:off x="642050" y="1598487"/>
            <a:ext cx="5308200" cy="2886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endParaRPr sz="1000" dirty="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100" b="1" dirty="0">
              <a:solidFill>
                <a:schemeClr val="dk1"/>
              </a:solidFill>
              <a:latin typeface="Exo 2"/>
              <a:ea typeface="Exo 2"/>
              <a:cs typeface="Exo 2"/>
              <a:sym typeface="Exo 2"/>
            </a:endParaRPr>
          </a:p>
          <a:p>
            <a:pPr marL="0" lvl="0" indent="0" algn="l" rtl="0">
              <a:lnSpc>
                <a:spcPct val="115000"/>
              </a:lnSpc>
              <a:spcBef>
                <a:spcPts val="300"/>
              </a:spcBef>
              <a:spcAft>
                <a:spcPts val="0"/>
              </a:spcAft>
              <a:buNone/>
            </a:pPr>
            <a:endParaRPr sz="1000" dirty="0">
              <a:solidFill>
                <a:schemeClr val="dk1"/>
              </a:solidFill>
              <a:latin typeface="Roboto Condensed Light"/>
              <a:ea typeface="Roboto Condensed Light"/>
              <a:cs typeface="Roboto Condensed Light"/>
              <a:sym typeface="Roboto Condensed Light"/>
            </a:endParaRPr>
          </a:p>
          <a:p>
            <a:pPr marL="241300" lvl="0" indent="-196850">
              <a:lnSpc>
                <a:spcPct val="115000"/>
              </a:lnSpc>
              <a:spcBef>
                <a:spcPts val="300"/>
              </a:spcBef>
              <a:buClr>
                <a:schemeClr val="dk1"/>
              </a:buClr>
              <a:buSzPts val="1100"/>
              <a:buFont typeface="Roboto Condensed Light"/>
              <a:buChar char="■"/>
            </a:pPr>
            <a:r>
              <a:rPr lang="en-US" sz="1100" dirty="0">
                <a:hlinkClick r:id="rId3"/>
              </a:rPr>
              <a:t>https://maker.robotistan.com/mikrodenetleyici-mikroislemci/</a:t>
            </a:r>
            <a:endParaRPr lang="en" sz="1100" dirty="0">
              <a:solidFill>
                <a:schemeClr val="dk1"/>
              </a:solidFill>
              <a:uFill>
                <a:noFill/>
              </a:uFill>
              <a:latin typeface="Roboto Condensed Light"/>
              <a:ea typeface="Roboto Condensed Light"/>
              <a:sym typeface="Roboto Condensed Light"/>
            </a:endParaRPr>
          </a:p>
          <a:p>
            <a:pPr marL="241300" lvl="0" indent="-196850">
              <a:lnSpc>
                <a:spcPct val="115000"/>
              </a:lnSpc>
              <a:spcBef>
                <a:spcPts val="300"/>
              </a:spcBef>
              <a:buClr>
                <a:schemeClr val="dk1"/>
              </a:buClr>
              <a:buSzPts val="1100"/>
              <a:buFont typeface="Roboto Condensed Light"/>
              <a:buChar char="■"/>
            </a:pPr>
            <a:r>
              <a:rPr lang="en-US" sz="1000" dirty="0">
                <a:hlinkClick r:id="rId4"/>
              </a:rPr>
              <a:t>http://www.kodlamadersi.com/algoritma-nedir.html</a:t>
            </a:r>
            <a:endParaRPr lang="en-US" sz="1000" dirty="0"/>
          </a:p>
          <a:p>
            <a:pPr marL="241300" lvl="0" indent="-196850">
              <a:lnSpc>
                <a:spcPct val="115000"/>
              </a:lnSpc>
              <a:spcBef>
                <a:spcPts val="300"/>
              </a:spcBef>
              <a:buClr>
                <a:schemeClr val="dk1"/>
              </a:buClr>
              <a:buSzPts val="1100"/>
              <a:buFont typeface="Roboto Condensed Light"/>
              <a:buChar char="■"/>
            </a:pPr>
            <a:r>
              <a:rPr lang="en-US" sz="1000" dirty="0">
                <a:hlinkClick r:id="rId5"/>
              </a:rPr>
              <a:t>https://www.youtube.com/watch?v=-yq1EmTkBCs</a:t>
            </a:r>
            <a:endParaRPr lang="en-US" sz="1000" dirty="0"/>
          </a:p>
          <a:p>
            <a:pPr marL="241300" lvl="0" indent="-196850">
              <a:lnSpc>
                <a:spcPct val="115000"/>
              </a:lnSpc>
              <a:spcBef>
                <a:spcPts val="300"/>
              </a:spcBef>
              <a:buClr>
                <a:schemeClr val="dk1"/>
              </a:buClr>
              <a:buSzPts val="1100"/>
              <a:buFont typeface="Roboto Condensed Light"/>
              <a:buChar char="■"/>
            </a:pPr>
            <a:r>
              <a:rPr lang="en-US" sz="1000" dirty="0">
                <a:hlinkClick r:id="rId6"/>
              </a:rPr>
              <a:t>https://www.goodreads.com/quotes/tag/programming</a:t>
            </a:r>
            <a:endParaRPr lang="en-US" sz="1000" dirty="0"/>
          </a:p>
          <a:p>
            <a:pPr marL="241300" lvl="0" indent="-196850">
              <a:lnSpc>
                <a:spcPct val="115000"/>
              </a:lnSpc>
              <a:spcBef>
                <a:spcPts val="300"/>
              </a:spcBef>
              <a:buClr>
                <a:schemeClr val="dk1"/>
              </a:buClr>
              <a:buSzPts val="1100"/>
              <a:buFont typeface="Roboto Condensed Light"/>
              <a:buChar char="■"/>
            </a:pPr>
            <a:endParaRPr sz="1000" dirty="0">
              <a:solidFill>
                <a:schemeClr val="dk1"/>
              </a:solidFill>
              <a:latin typeface="Roboto Condensed Light"/>
              <a:ea typeface="Roboto Condensed Light"/>
              <a:cs typeface="Roboto Condensed Light"/>
              <a:sym typeface="Roboto Condensed Light"/>
            </a:endParaRPr>
          </a:p>
        </p:txBody>
      </p:sp>
      <p:sp>
        <p:nvSpPr>
          <p:cNvPr id="618" name="Google Shape;618;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Kaynaklar</a:t>
            </a:r>
            <a:endParaRPr dirty="0"/>
          </a:p>
        </p:txBody>
      </p:sp>
      <p:cxnSp>
        <p:nvCxnSpPr>
          <p:cNvPr id="619" name="Google Shape;619;p52"/>
          <p:cNvCxnSpPr/>
          <p:nvPr/>
        </p:nvCxnSpPr>
        <p:spPr>
          <a:xfrm>
            <a:off x="588400" y="3652200"/>
            <a:ext cx="0" cy="1515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780750" y="3006518"/>
            <a:ext cx="5005500" cy="1022100"/>
          </a:xfrm>
          <a:prstGeom prst="rect">
            <a:avLst/>
          </a:prstGeom>
        </p:spPr>
        <p:txBody>
          <a:bodyPr spcFirstLastPara="1" wrap="square" lIns="91425" tIns="91425" rIns="91425" bIns="91425" anchor="ctr" anchorCtr="0">
            <a:noAutofit/>
          </a:bodyPr>
          <a:lstStyle/>
          <a:p>
            <a:r>
              <a:rPr lang="en-US" dirty="0" err="1"/>
              <a:t>Yer</a:t>
            </a:r>
            <a:r>
              <a:rPr lang="en-US" dirty="0"/>
              <a:t> </a:t>
            </a:r>
            <a:r>
              <a:rPr lang="en-US" dirty="0" err="1"/>
              <a:t>İstasyonu</a:t>
            </a:r>
          </a:p>
        </p:txBody>
      </p:sp>
      <p:sp>
        <p:nvSpPr>
          <p:cNvPr id="176" name="Google Shape;176;p31"/>
          <p:cNvSpPr txBox="1">
            <a:spLocks noGrp="1"/>
          </p:cNvSpPr>
          <p:nvPr>
            <p:ph type="title" idx="2"/>
          </p:nvPr>
        </p:nvSpPr>
        <p:spPr>
          <a:xfrm flipH="1">
            <a:off x="918979" y="2108697"/>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178" name="Google Shape;178;p31"/>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indent="0"/>
            <a:r>
              <a:rPr lang="en-US" dirty="0"/>
              <a:t>Ground Control to Major TOM ...</a:t>
            </a:r>
          </a:p>
        </p:txBody>
      </p:sp>
      <p:pic>
        <p:nvPicPr>
          <p:cNvPr id="2" name="Picture 2" descr="A picture containing text, book, wearing, man&#10;&#10;Description generated with very high confidence">
            <a:extLst>
              <a:ext uri="{FF2B5EF4-FFF2-40B4-BE49-F238E27FC236}">
                <a16:creationId xmlns:a16="http://schemas.microsoft.com/office/drawing/2014/main" id="{ABDA05E4-4B29-45EB-B490-F44103C1E71E}"/>
              </a:ext>
            </a:extLst>
          </p:cNvPr>
          <p:cNvPicPr>
            <a:picLocks noChangeAspect="1"/>
          </p:cNvPicPr>
          <p:nvPr/>
        </p:nvPicPr>
        <p:blipFill>
          <a:blip r:embed="rId3"/>
          <a:stretch>
            <a:fillRect/>
          </a:stretch>
        </p:blipFill>
        <p:spPr>
          <a:xfrm>
            <a:off x="519793" y="32037"/>
            <a:ext cx="1729468" cy="20450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6156026" cy="1269349"/>
          </a:xfrm>
          <a:prstGeom prst="rect">
            <a:avLst/>
          </a:prstGeom>
        </p:spPr>
        <p:txBody>
          <a:bodyPr spcFirstLastPara="1" wrap="square" lIns="91425" tIns="91425" rIns="91425" bIns="91425" anchor="b" anchorCtr="0">
            <a:noAutofit/>
          </a:bodyPr>
          <a:lstStyle/>
          <a:p>
            <a:r>
              <a:rPr lang="en-US" dirty="0" err="1"/>
              <a:t>Yer</a:t>
            </a:r>
            <a:r>
              <a:rPr lang="en-US" dirty="0"/>
              <a:t> </a:t>
            </a:r>
            <a:r>
              <a:rPr lang="en-US" dirty="0" err="1"/>
              <a:t>İstasyonu</a:t>
            </a:r>
            <a:r>
              <a:rPr lang="en-US" dirty="0"/>
              <a:t> </a:t>
            </a:r>
            <a:r>
              <a:rPr lang="en-US" dirty="0" err="1"/>
              <a:t>Nedir</a:t>
            </a:r>
            <a:r>
              <a:rPr lang="en-US" dirty="0"/>
              <a:t>?</a:t>
            </a:r>
            <a:endParaRPr sz="2800" dirty="0"/>
          </a:p>
        </p:txBody>
      </p:sp>
      <p:sp>
        <p:nvSpPr>
          <p:cNvPr id="4" name="Rectangle 3">
            <a:extLst>
              <a:ext uri="{FF2B5EF4-FFF2-40B4-BE49-F238E27FC236}">
                <a16:creationId xmlns:a16="http://schemas.microsoft.com/office/drawing/2014/main" id="{F228DA4C-47CD-40F8-8E9A-52CBABB5C83E}"/>
              </a:ext>
            </a:extLst>
          </p:cNvPr>
          <p:cNvSpPr/>
          <p:nvPr/>
        </p:nvSpPr>
        <p:spPr>
          <a:xfrm>
            <a:off x="1472453" y="1507441"/>
            <a:ext cx="7368988" cy="738664"/>
          </a:xfrm>
          <a:prstGeom prst="rect">
            <a:avLst/>
          </a:prstGeom>
        </p:spPr>
        <p:txBody>
          <a:bodyPr wrap="square" anchor="t">
            <a:spAutoFit/>
          </a:bodyPr>
          <a:lstStyle/>
          <a:p>
            <a:r>
              <a:rPr lang="en-US" dirty="0" err="1">
                <a:solidFill>
                  <a:srgbClr val="333333"/>
                </a:solidFill>
                <a:latin typeface="Roboto Condensed Light"/>
                <a:ea typeface="Roboto Condensed Light"/>
              </a:rPr>
              <a:t>Yer</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istasyonu</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genellikle</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gözlem</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uydularıyla</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ile</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iletişim</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kurmak</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amaçlı</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üretilen</a:t>
            </a:r>
            <a:r>
              <a:rPr lang="en-US" dirty="0">
                <a:solidFill>
                  <a:srgbClr val="333333"/>
                </a:solidFill>
                <a:latin typeface="Roboto Condensed Light"/>
                <a:ea typeface="Roboto Condensed Light"/>
              </a:rPr>
              <a:t> , </a:t>
            </a:r>
            <a:r>
              <a:rPr lang="en-US" dirty="0" err="1">
                <a:solidFill>
                  <a:srgbClr val="333333"/>
                </a:solidFill>
                <a:latin typeface="Roboto Condensed Light"/>
                <a:ea typeface="Roboto Condensed Light"/>
              </a:rPr>
              <a:t>amaçlarına</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göre</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değişmekle</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beraber</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bir</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görsel</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arayüzle</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uyduların</a:t>
            </a:r>
            <a:r>
              <a:rPr lang="en-US" dirty="0">
                <a:solidFill>
                  <a:srgbClr val="333333"/>
                </a:solidFill>
                <a:latin typeface="Roboto Condensed Light"/>
                <a:ea typeface="Roboto Condensed Light"/>
              </a:rPr>
              <a:t> , </a:t>
            </a:r>
            <a:r>
              <a:rPr lang="en-US" dirty="0" err="1">
                <a:solidFill>
                  <a:srgbClr val="333333"/>
                </a:solidFill>
                <a:latin typeface="Roboto Condensed Light"/>
                <a:ea typeface="Roboto Condensed Light"/>
              </a:rPr>
              <a:t>uzay</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ve</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havacılık</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araçlarının</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konumlarını</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takip</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etmeye</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yarayan</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ve</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uyduların</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topladığı</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verileri</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Dünya'ya</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iletmekle</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görevli</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olan</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sistemdir</a:t>
            </a:r>
            <a:r>
              <a:rPr lang="en-US" dirty="0">
                <a:solidFill>
                  <a:srgbClr val="333333"/>
                </a:solidFill>
                <a:latin typeface="Roboto Condensed Light"/>
                <a:ea typeface="Roboto Condensed Light"/>
              </a:rPr>
              <a:t>.</a:t>
            </a:r>
            <a:endParaRPr lang="en-US" dirty="0"/>
          </a:p>
        </p:txBody>
      </p:sp>
      <p:pic>
        <p:nvPicPr>
          <p:cNvPr id="2" name="Picture 2" descr="A picture containing object, outdoor, boat, sitting&#10;&#10;Description generated with very high confidence">
            <a:extLst>
              <a:ext uri="{FF2B5EF4-FFF2-40B4-BE49-F238E27FC236}">
                <a16:creationId xmlns:a16="http://schemas.microsoft.com/office/drawing/2014/main" id="{A61EC78B-FAAA-485C-BEF3-3CBB9458ED30}"/>
              </a:ext>
            </a:extLst>
          </p:cNvPr>
          <p:cNvPicPr>
            <a:picLocks noChangeAspect="1"/>
          </p:cNvPicPr>
          <p:nvPr/>
        </p:nvPicPr>
        <p:blipFill>
          <a:blip r:embed="rId3"/>
          <a:stretch>
            <a:fillRect/>
          </a:stretch>
        </p:blipFill>
        <p:spPr>
          <a:xfrm>
            <a:off x="638282" y="2344212"/>
            <a:ext cx="2743200" cy="1765033"/>
          </a:xfrm>
          <a:prstGeom prst="rect">
            <a:avLst/>
          </a:prstGeom>
        </p:spPr>
      </p:pic>
      <p:sp>
        <p:nvSpPr>
          <p:cNvPr id="5" name="TextBox 4">
            <a:extLst>
              <a:ext uri="{FF2B5EF4-FFF2-40B4-BE49-F238E27FC236}">
                <a16:creationId xmlns:a16="http://schemas.microsoft.com/office/drawing/2014/main" id="{55454F33-AE9C-4C45-80AB-CA34183DF703}"/>
              </a:ext>
            </a:extLst>
          </p:cNvPr>
          <p:cNvSpPr txBox="1"/>
          <p:nvPr/>
        </p:nvSpPr>
        <p:spPr>
          <a:xfrm>
            <a:off x="708917" y="4237448"/>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http://www.millisavunma.com/milli-yer-istasyonu-gelistirmesi-projesi-miyeg/</a:t>
            </a:r>
            <a:endParaRPr lang="en-US"/>
          </a:p>
        </p:txBody>
      </p:sp>
      <p:pic>
        <p:nvPicPr>
          <p:cNvPr id="6" name="Picture 6" descr="A picture containing building, indoor, train, black&#10;&#10;Description generated with very high confidence">
            <a:extLst>
              <a:ext uri="{FF2B5EF4-FFF2-40B4-BE49-F238E27FC236}">
                <a16:creationId xmlns:a16="http://schemas.microsoft.com/office/drawing/2014/main" id="{2A90D390-DA52-49F7-89AD-49156EAEE9EA}"/>
              </a:ext>
            </a:extLst>
          </p:cNvPr>
          <p:cNvPicPr>
            <a:picLocks noChangeAspect="1"/>
          </p:cNvPicPr>
          <p:nvPr/>
        </p:nvPicPr>
        <p:blipFill>
          <a:blip r:embed="rId5"/>
          <a:stretch>
            <a:fillRect/>
          </a:stretch>
        </p:blipFill>
        <p:spPr>
          <a:xfrm>
            <a:off x="4227816" y="2627967"/>
            <a:ext cx="3565132" cy="15057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6156026" cy="1269349"/>
          </a:xfrm>
          <a:prstGeom prst="rect">
            <a:avLst/>
          </a:prstGeom>
        </p:spPr>
        <p:txBody>
          <a:bodyPr spcFirstLastPara="1" wrap="square" lIns="91425" tIns="91425" rIns="91425" bIns="91425" anchor="b" anchorCtr="0">
            <a:noAutofit/>
          </a:bodyPr>
          <a:lstStyle/>
          <a:p>
            <a:r>
              <a:rPr lang="en-US" dirty="0" err="1"/>
              <a:t>Yer</a:t>
            </a:r>
            <a:r>
              <a:rPr lang="en-US" dirty="0"/>
              <a:t> </a:t>
            </a:r>
            <a:r>
              <a:rPr lang="en-US" dirty="0" err="1"/>
              <a:t>İstasyonu</a:t>
            </a:r>
            <a:r>
              <a:rPr lang="en-US" dirty="0"/>
              <a:t> </a:t>
            </a:r>
            <a:r>
              <a:rPr lang="en-US" dirty="0" err="1"/>
              <a:t>Nedir</a:t>
            </a:r>
            <a:r>
              <a:rPr lang="en-US" dirty="0"/>
              <a:t>?</a:t>
            </a:r>
            <a:endParaRPr sz="2800" dirty="0"/>
          </a:p>
        </p:txBody>
      </p:sp>
      <p:sp>
        <p:nvSpPr>
          <p:cNvPr id="4" name="Rectangle 3">
            <a:extLst>
              <a:ext uri="{FF2B5EF4-FFF2-40B4-BE49-F238E27FC236}">
                <a16:creationId xmlns:a16="http://schemas.microsoft.com/office/drawing/2014/main" id="{F228DA4C-47CD-40F8-8E9A-52CBABB5C83E}"/>
              </a:ext>
            </a:extLst>
          </p:cNvPr>
          <p:cNvSpPr/>
          <p:nvPr/>
        </p:nvSpPr>
        <p:spPr>
          <a:xfrm>
            <a:off x="1472453" y="1507441"/>
            <a:ext cx="7368988" cy="523220"/>
          </a:xfrm>
          <a:prstGeom prst="rect">
            <a:avLst/>
          </a:prstGeom>
        </p:spPr>
        <p:txBody>
          <a:bodyPr wrap="square" anchor="t">
            <a:spAutoFit/>
          </a:bodyPr>
          <a:lstStyle/>
          <a:p>
            <a:r>
              <a:rPr lang="en-US" dirty="0" err="1">
                <a:solidFill>
                  <a:srgbClr val="333333"/>
                </a:solidFill>
                <a:latin typeface="Roboto Condensed Light"/>
                <a:ea typeface="Roboto Condensed Light"/>
              </a:rPr>
              <a:t>İçeriğinde</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genellikle</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bir</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anten</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sistemi</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bir</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bilgisayar</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arayüz</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platformu</a:t>
            </a:r>
            <a:r>
              <a:rPr lang="en-US" dirty="0">
                <a:solidFill>
                  <a:srgbClr val="333333"/>
                </a:solidFill>
                <a:latin typeface="Roboto Condensed Light"/>
                <a:ea typeface="Roboto Condensed Light"/>
              </a:rPr>
              <a:t> , </a:t>
            </a:r>
            <a:r>
              <a:rPr lang="en-US" dirty="0" err="1">
                <a:solidFill>
                  <a:srgbClr val="333333"/>
                </a:solidFill>
                <a:latin typeface="Roboto Condensed Light"/>
                <a:ea typeface="Roboto Condensed Light"/>
              </a:rPr>
              <a:t>haberleşme</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sistemleri</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ve</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ekstra</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katmanlar</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bulunuyor</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Grafiksel</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arayüz</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üzerinden</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kontrol</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yapabiliyoruz</a:t>
            </a:r>
            <a:endParaRPr lang="en-US" dirty="0" err="1"/>
          </a:p>
        </p:txBody>
      </p:sp>
      <p:pic>
        <p:nvPicPr>
          <p:cNvPr id="3" name="Picture 6" descr="A screenshot of a video game&#10;&#10;Description generated with very high confidence">
            <a:extLst>
              <a:ext uri="{FF2B5EF4-FFF2-40B4-BE49-F238E27FC236}">
                <a16:creationId xmlns:a16="http://schemas.microsoft.com/office/drawing/2014/main" id="{105A5B59-53A0-4E60-A4F6-E7DD8A5C09C9}"/>
              </a:ext>
            </a:extLst>
          </p:cNvPr>
          <p:cNvPicPr>
            <a:picLocks noChangeAspect="1"/>
          </p:cNvPicPr>
          <p:nvPr/>
        </p:nvPicPr>
        <p:blipFill>
          <a:blip r:embed="rId3"/>
          <a:stretch>
            <a:fillRect/>
          </a:stretch>
        </p:blipFill>
        <p:spPr>
          <a:xfrm>
            <a:off x="417739" y="2371170"/>
            <a:ext cx="3899807" cy="2306158"/>
          </a:xfrm>
          <a:prstGeom prst="rect">
            <a:avLst/>
          </a:prstGeom>
        </p:spPr>
      </p:pic>
      <p:pic>
        <p:nvPicPr>
          <p:cNvPr id="8" name="Picture 8" descr="A screenshot of a cell phone&#10;&#10;Description generated with high confidence">
            <a:extLst>
              <a:ext uri="{FF2B5EF4-FFF2-40B4-BE49-F238E27FC236}">
                <a16:creationId xmlns:a16="http://schemas.microsoft.com/office/drawing/2014/main" id="{BDC75BFB-5A4C-4501-8817-4EF93DB2C895}"/>
              </a:ext>
            </a:extLst>
          </p:cNvPr>
          <p:cNvPicPr>
            <a:picLocks noChangeAspect="1"/>
          </p:cNvPicPr>
          <p:nvPr/>
        </p:nvPicPr>
        <p:blipFill>
          <a:blip r:embed="rId4"/>
          <a:stretch>
            <a:fillRect/>
          </a:stretch>
        </p:blipFill>
        <p:spPr>
          <a:xfrm>
            <a:off x="4935310" y="2210978"/>
            <a:ext cx="3335110" cy="2497275"/>
          </a:xfrm>
          <a:prstGeom prst="rect">
            <a:avLst/>
          </a:prstGeom>
        </p:spPr>
      </p:pic>
    </p:spTree>
    <p:extLst>
      <p:ext uri="{BB962C8B-B14F-4D97-AF65-F5344CB8AC3E}">
        <p14:creationId xmlns:p14="http://schemas.microsoft.com/office/powerpoint/2010/main" val="1895711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6156026" cy="1269349"/>
          </a:xfrm>
          <a:prstGeom prst="rect">
            <a:avLst/>
          </a:prstGeom>
        </p:spPr>
        <p:txBody>
          <a:bodyPr spcFirstLastPara="1" wrap="square" lIns="91425" tIns="91425" rIns="91425" bIns="91425" anchor="b" anchorCtr="0">
            <a:noAutofit/>
          </a:bodyPr>
          <a:lstStyle/>
          <a:p>
            <a:r>
              <a:rPr lang="en-US" dirty="0" err="1"/>
              <a:t>Yer</a:t>
            </a:r>
            <a:r>
              <a:rPr lang="en-US" dirty="0"/>
              <a:t> </a:t>
            </a:r>
            <a:r>
              <a:rPr lang="en-US" dirty="0" err="1"/>
              <a:t>İstasyonu</a:t>
            </a:r>
            <a:r>
              <a:rPr lang="en-US" dirty="0"/>
              <a:t> </a:t>
            </a:r>
            <a:r>
              <a:rPr lang="en-US" dirty="0" err="1"/>
              <a:t>Nasıl</a:t>
            </a:r>
            <a:r>
              <a:rPr lang="en-US" dirty="0"/>
              <a:t> </a:t>
            </a:r>
            <a:r>
              <a:rPr lang="en-US" dirty="0" err="1"/>
              <a:t>Oluşturulur</a:t>
            </a:r>
            <a:r>
              <a:rPr lang="en-US" dirty="0"/>
              <a:t>?</a:t>
            </a:r>
            <a:endParaRPr sz="2800" dirty="0"/>
          </a:p>
        </p:txBody>
      </p:sp>
      <p:sp>
        <p:nvSpPr>
          <p:cNvPr id="4" name="Rectangle 3">
            <a:extLst>
              <a:ext uri="{FF2B5EF4-FFF2-40B4-BE49-F238E27FC236}">
                <a16:creationId xmlns:a16="http://schemas.microsoft.com/office/drawing/2014/main" id="{F228DA4C-47CD-40F8-8E9A-52CBABB5C83E}"/>
              </a:ext>
            </a:extLst>
          </p:cNvPr>
          <p:cNvSpPr/>
          <p:nvPr/>
        </p:nvSpPr>
        <p:spPr>
          <a:xfrm>
            <a:off x="1472453" y="1507441"/>
            <a:ext cx="7368988" cy="954107"/>
          </a:xfrm>
          <a:prstGeom prst="rect">
            <a:avLst/>
          </a:prstGeom>
        </p:spPr>
        <p:txBody>
          <a:bodyPr wrap="square" anchor="t">
            <a:spAutoFit/>
          </a:bodyPr>
          <a:lstStyle/>
          <a:p>
            <a:r>
              <a:rPr lang="en-US" dirty="0" err="1">
                <a:solidFill>
                  <a:srgbClr val="333333"/>
                </a:solidFill>
                <a:latin typeface="Roboto Condensed Light"/>
                <a:ea typeface="Roboto Condensed Light"/>
              </a:rPr>
              <a:t>Hazır</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olan</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ürünler</a:t>
            </a:r>
            <a:r>
              <a:rPr lang="en-US" dirty="0">
                <a:solidFill>
                  <a:srgbClr val="333333"/>
                </a:solidFill>
                <a:latin typeface="Roboto Condensed Light"/>
                <a:ea typeface="Roboto Condensed Light"/>
              </a:rPr>
              <a:t> LabView </a:t>
            </a:r>
            <a:r>
              <a:rPr lang="en-US" dirty="0" err="1">
                <a:solidFill>
                  <a:srgbClr val="333333"/>
                </a:solidFill>
                <a:latin typeface="Roboto Condensed Light"/>
                <a:ea typeface="Roboto Condensed Light"/>
              </a:rPr>
              <a:t>adlı</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bir</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bilimsel</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arayüz</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geliştirme</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programı</a:t>
            </a:r>
            <a:r>
              <a:rPr lang="en-US" dirty="0">
                <a:solidFill>
                  <a:srgbClr val="333333"/>
                </a:solidFill>
                <a:latin typeface="Roboto Condensed Light"/>
                <a:ea typeface="Roboto Condensed Light"/>
              </a:rPr>
              <a:t>/</a:t>
            </a:r>
            <a:r>
              <a:rPr lang="en-US" dirty="0" err="1">
                <a:solidFill>
                  <a:srgbClr val="333333"/>
                </a:solidFill>
                <a:latin typeface="Roboto Condensed Light"/>
                <a:ea typeface="Roboto Condensed Light"/>
              </a:rPr>
              <a:t>dili</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üzerinden</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yapılıyor</a:t>
            </a:r>
            <a:r>
              <a:rPr lang="en-US" dirty="0">
                <a:solidFill>
                  <a:srgbClr val="333333"/>
                </a:solidFill>
                <a:latin typeface="Roboto Condensed Light"/>
                <a:ea typeface="Roboto Condensed Light"/>
              </a:rPr>
              <a:t>(Tesla – Space X </a:t>
            </a:r>
            <a:r>
              <a:rPr lang="en-US" dirty="0" err="1">
                <a:solidFill>
                  <a:srgbClr val="333333"/>
                </a:solidFill>
                <a:latin typeface="Roboto Condensed Light"/>
                <a:ea typeface="Roboto Condensed Light"/>
              </a:rPr>
              <a:t>kullanıyor</a:t>
            </a:r>
            <a:r>
              <a:rPr lang="en-US" dirty="0">
                <a:solidFill>
                  <a:srgbClr val="333333"/>
                </a:solidFill>
                <a:latin typeface="Roboto Condensed Light"/>
                <a:ea typeface="Roboto Condensed Light"/>
              </a:rPr>
              <a:t>)</a:t>
            </a:r>
          </a:p>
          <a:p>
            <a:r>
              <a:rPr lang="en-US" dirty="0" err="1">
                <a:solidFill>
                  <a:srgbClr val="333333"/>
                </a:solidFill>
                <a:latin typeface="Roboto Condensed Light"/>
                <a:ea typeface="Roboto Condensed Light"/>
              </a:rPr>
              <a:t>Deneme</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yaparken</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MatLab</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kullanılabiliyor</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Kendimiz</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yapıcaksak</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Java,C#,Python</a:t>
            </a:r>
            <a:r>
              <a:rPr lang="en-US" dirty="0">
                <a:solidFill>
                  <a:srgbClr val="333333"/>
                </a:solidFill>
                <a:latin typeface="Roboto Condensed Light"/>
                <a:ea typeface="Roboto Condensed Light"/>
              </a:rPr>
              <a:t>(</a:t>
            </a:r>
            <a:r>
              <a:rPr lang="en-US" dirty="0" err="1">
                <a:solidFill>
                  <a:srgbClr val="333333"/>
                </a:solidFill>
                <a:latin typeface="Roboto Condensed Light"/>
                <a:ea typeface="Roboto Condensed Light"/>
              </a:rPr>
              <a:t>PyQT</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kütüphaneleri</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uygun</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Gerçek</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sistemlerde</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yapılması</a:t>
            </a:r>
            <a:r>
              <a:rPr lang="en-US" dirty="0">
                <a:solidFill>
                  <a:srgbClr val="333333"/>
                </a:solidFill>
                <a:latin typeface="Roboto Condensed Light"/>
                <a:ea typeface="Roboto Condensed Light"/>
              </a:rPr>
              <a:t> , test </a:t>
            </a:r>
            <a:r>
              <a:rPr lang="en-US" dirty="0" err="1">
                <a:solidFill>
                  <a:srgbClr val="333333"/>
                </a:solidFill>
                <a:latin typeface="Roboto Condensed Light"/>
                <a:ea typeface="Roboto Condensed Light"/>
              </a:rPr>
              <a:t>edilmesi</a:t>
            </a:r>
            <a:r>
              <a:rPr lang="en-US" dirty="0">
                <a:solidFill>
                  <a:srgbClr val="333333"/>
                </a:solidFill>
                <a:latin typeface="Roboto Condensed Light"/>
                <a:ea typeface="Roboto Condensed Light"/>
              </a:rPr>
              <a:t> 9-10 ay </a:t>
            </a:r>
            <a:r>
              <a:rPr lang="en-US" dirty="0" err="1">
                <a:solidFill>
                  <a:srgbClr val="333333"/>
                </a:solidFill>
                <a:latin typeface="Roboto Condensed Light"/>
                <a:ea typeface="Roboto Condensed Light"/>
              </a:rPr>
              <a:t>sürebiliyor</a:t>
            </a:r>
            <a:r>
              <a:rPr lang="en-US" dirty="0">
                <a:solidFill>
                  <a:srgbClr val="333333"/>
                </a:solidFill>
                <a:latin typeface="Roboto Condensed Light"/>
                <a:ea typeface="Roboto Condensed Light"/>
              </a:rPr>
              <a:t>.</a:t>
            </a:r>
          </a:p>
        </p:txBody>
      </p:sp>
      <p:pic>
        <p:nvPicPr>
          <p:cNvPr id="2" name="Picture 4" descr="A close up of a map&#10;&#10;Description generated with high confidence">
            <a:extLst>
              <a:ext uri="{FF2B5EF4-FFF2-40B4-BE49-F238E27FC236}">
                <a16:creationId xmlns:a16="http://schemas.microsoft.com/office/drawing/2014/main" id="{6BC4E196-0EEE-4F4E-A982-51A91C64B238}"/>
              </a:ext>
            </a:extLst>
          </p:cNvPr>
          <p:cNvPicPr>
            <a:picLocks noChangeAspect="1"/>
          </p:cNvPicPr>
          <p:nvPr/>
        </p:nvPicPr>
        <p:blipFill>
          <a:blip r:embed="rId3"/>
          <a:stretch>
            <a:fillRect/>
          </a:stretch>
        </p:blipFill>
        <p:spPr>
          <a:xfrm>
            <a:off x="1887310" y="2630636"/>
            <a:ext cx="3954235" cy="2222654"/>
          </a:xfrm>
          <a:prstGeom prst="rect">
            <a:avLst/>
          </a:prstGeom>
        </p:spPr>
      </p:pic>
    </p:spTree>
    <p:extLst>
      <p:ext uri="{BB962C8B-B14F-4D97-AF65-F5344CB8AC3E}">
        <p14:creationId xmlns:p14="http://schemas.microsoft.com/office/powerpoint/2010/main" val="2806112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6156026" cy="1269349"/>
          </a:xfrm>
          <a:prstGeom prst="rect">
            <a:avLst/>
          </a:prstGeom>
        </p:spPr>
        <p:txBody>
          <a:bodyPr spcFirstLastPara="1" wrap="square" lIns="91425" tIns="91425" rIns="91425" bIns="91425" anchor="b" anchorCtr="0">
            <a:noAutofit/>
          </a:bodyPr>
          <a:lstStyle/>
          <a:p>
            <a:r>
              <a:rPr lang="en-US" dirty="0" err="1"/>
              <a:t>Yer</a:t>
            </a:r>
            <a:r>
              <a:rPr lang="en-US" dirty="0"/>
              <a:t> </a:t>
            </a:r>
            <a:r>
              <a:rPr lang="en-US" dirty="0" err="1"/>
              <a:t>İstasyonu</a:t>
            </a:r>
            <a:r>
              <a:rPr lang="en-US" dirty="0"/>
              <a:t> </a:t>
            </a:r>
            <a:r>
              <a:rPr lang="en-US" dirty="0" err="1"/>
              <a:t>Nasıl</a:t>
            </a:r>
            <a:r>
              <a:rPr lang="en-US" dirty="0"/>
              <a:t> </a:t>
            </a:r>
            <a:r>
              <a:rPr lang="en-US" dirty="0" err="1"/>
              <a:t>Oluşturulur</a:t>
            </a:r>
            <a:r>
              <a:rPr lang="en-US" dirty="0"/>
              <a:t>?</a:t>
            </a:r>
            <a:endParaRPr sz="2800" dirty="0"/>
          </a:p>
        </p:txBody>
      </p:sp>
      <p:sp>
        <p:nvSpPr>
          <p:cNvPr id="4" name="Rectangle 3">
            <a:extLst>
              <a:ext uri="{FF2B5EF4-FFF2-40B4-BE49-F238E27FC236}">
                <a16:creationId xmlns:a16="http://schemas.microsoft.com/office/drawing/2014/main" id="{F228DA4C-47CD-40F8-8E9A-52CBABB5C83E}"/>
              </a:ext>
            </a:extLst>
          </p:cNvPr>
          <p:cNvSpPr/>
          <p:nvPr/>
        </p:nvSpPr>
        <p:spPr>
          <a:xfrm>
            <a:off x="1472453" y="1507441"/>
            <a:ext cx="7368988" cy="307777"/>
          </a:xfrm>
          <a:prstGeom prst="rect">
            <a:avLst/>
          </a:prstGeom>
        </p:spPr>
        <p:txBody>
          <a:bodyPr wrap="square" anchor="t">
            <a:spAutoFit/>
          </a:bodyPr>
          <a:lstStyle/>
          <a:p>
            <a:r>
              <a:rPr lang="en-US" dirty="0" err="1">
                <a:solidFill>
                  <a:srgbClr val="333333"/>
                </a:solidFill>
                <a:latin typeface="Roboto Condensed Light"/>
                <a:ea typeface="Roboto Condensed Light"/>
              </a:rPr>
              <a:t>Bulunması</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gerekenler</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aşağıdaki</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gibi</a:t>
            </a:r>
            <a:r>
              <a:rPr lang="en-US" dirty="0">
                <a:solidFill>
                  <a:srgbClr val="333333"/>
                </a:solidFill>
                <a:latin typeface="Roboto Condensed Light"/>
                <a:ea typeface="Roboto Condensed Light"/>
              </a:rPr>
              <a:t> </a:t>
            </a:r>
            <a:r>
              <a:rPr lang="en-US" dirty="0" err="1">
                <a:solidFill>
                  <a:srgbClr val="333333"/>
                </a:solidFill>
                <a:latin typeface="Roboto Condensed Light"/>
                <a:ea typeface="Roboto Condensed Light"/>
              </a:rPr>
              <a:t>listelenebilinir</a:t>
            </a:r>
            <a:r>
              <a:rPr lang="en-US" dirty="0">
                <a:solidFill>
                  <a:srgbClr val="333333"/>
                </a:solidFill>
                <a:latin typeface="Roboto Condensed Light"/>
                <a:ea typeface="Roboto Condensed Light"/>
              </a:rPr>
              <a:t> </a:t>
            </a:r>
            <a:endParaRPr lang="en-US" dirty="0"/>
          </a:p>
        </p:txBody>
      </p:sp>
      <p:sp>
        <p:nvSpPr>
          <p:cNvPr id="3" name="TextBox 2">
            <a:extLst>
              <a:ext uri="{FF2B5EF4-FFF2-40B4-BE49-F238E27FC236}">
                <a16:creationId xmlns:a16="http://schemas.microsoft.com/office/drawing/2014/main" id="{3119592E-C7D6-42F8-9411-C755981070F0}"/>
              </a:ext>
            </a:extLst>
          </p:cNvPr>
          <p:cNvSpPr txBox="1"/>
          <p:nvPr/>
        </p:nvSpPr>
        <p:spPr>
          <a:xfrm>
            <a:off x="1111705" y="1703614"/>
            <a:ext cx="5736771"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err="1">
                <a:solidFill>
                  <a:srgbClr val="333333"/>
                </a:solidFill>
                <a:latin typeface="Helvetica Neue"/>
              </a:rPr>
              <a:t>Otomatik</a:t>
            </a:r>
            <a:r>
              <a:rPr lang="en-US" b="1" dirty="0">
                <a:solidFill>
                  <a:srgbClr val="333333"/>
                </a:solidFill>
                <a:latin typeface="Helvetica Neue"/>
              </a:rPr>
              <a:t> </a:t>
            </a:r>
            <a:r>
              <a:rPr lang="en-US" b="1" dirty="0" err="1">
                <a:solidFill>
                  <a:srgbClr val="333333"/>
                </a:solidFill>
                <a:latin typeface="Helvetica Neue"/>
              </a:rPr>
              <a:t>Uçuş</a:t>
            </a:r>
            <a:r>
              <a:rPr lang="en-US" b="1" dirty="0">
                <a:solidFill>
                  <a:srgbClr val="333333"/>
                </a:solidFill>
                <a:latin typeface="Helvetica Neue"/>
              </a:rPr>
              <a:t> </a:t>
            </a:r>
            <a:r>
              <a:rPr lang="en-US" b="1" dirty="0" err="1">
                <a:solidFill>
                  <a:srgbClr val="333333"/>
                </a:solidFill>
                <a:latin typeface="Helvetica Neue"/>
              </a:rPr>
              <a:t>Öncesi</a:t>
            </a:r>
            <a:r>
              <a:rPr lang="en-US" b="1" dirty="0">
                <a:solidFill>
                  <a:srgbClr val="333333"/>
                </a:solidFill>
                <a:latin typeface="Helvetica Neue"/>
              </a:rPr>
              <a:t> / </a:t>
            </a:r>
            <a:r>
              <a:rPr lang="en-US" b="1" dirty="0" err="1">
                <a:solidFill>
                  <a:srgbClr val="333333"/>
                </a:solidFill>
                <a:latin typeface="Helvetica Neue"/>
              </a:rPr>
              <a:t>Uçuç</a:t>
            </a:r>
            <a:r>
              <a:rPr lang="en-US" b="1" dirty="0">
                <a:solidFill>
                  <a:srgbClr val="333333"/>
                </a:solidFill>
                <a:latin typeface="Helvetica Neue"/>
              </a:rPr>
              <a:t> </a:t>
            </a:r>
            <a:r>
              <a:rPr lang="en-US" b="1" dirty="0" err="1">
                <a:solidFill>
                  <a:srgbClr val="333333"/>
                </a:solidFill>
                <a:latin typeface="Helvetica Neue"/>
              </a:rPr>
              <a:t>Sonrasi</a:t>
            </a:r>
            <a:r>
              <a:rPr lang="en-US" b="1" dirty="0">
                <a:solidFill>
                  <a:srgbClr val="333333"/>
                </a:solidFill>
                <a:latin typeface="Helvetica Neue"/>
              </a:rPr>
              <a:t> Sistem </a:t>
            </a:r>
            <a:r>
              <a:rPr lang="en-US" b="1" dirty="0" err="1">
                <a:solidFill>
                  <a:srgbClr val="333333"/>
                </a:solidFill>
                <a:latin typeface="Helvetica Neue"/>
              </a:rPr>
              <a:t>Kontrolü</a:t>
            </a:r>
            <a:r>
              <a:rPr lang="en-US" dirty="0">
                <a:solidFill>
                  <a:srgbClr val="333333"/>
                </a:solidFill>
                <a:latin typeface="Helvetica Neue"/>
              </a:rPr>
              <a:t>. </a:t>
            </a:r>
            <a:r>
              <a:rPr lang="en-US" dirty="0" err="1">
                <a:solidFill>
                  <a:srgbClr val="333333"/>
                </a:solidFill>
                <a:latin typeface="Helvetica Neue"/>
              </a:rPr>
              <a:t>Motorun</a:t>
            </a:r>
            <a:r>
              <a:rPr lang="en-US" dirty="0">
                <a:solidFill>
                  <a:srgbClr val="333333"/>
                </a:solidFill>
                <a:latin typeface="Helvetica Neue"/>
              </a:rPr>
              <a:t> </a:t>
            </a:r>
            <a:r>
              <a:rPr lang="en-US" dirty="0" err="1">
                <a:solidFill>
                  <a:srgbClr val="333333"/>
                </a:solidFill>
                <a:latin typeface="Helvetica Neue"/>
              </a:rPr>
              <a:t>kalkış</a:t>
            </a:r>
            <a:r>
              <a:rPr lang="en-US" dirty="0">
                <a:solidFill>
                  <a:srgbClr val="333333"/>
                </a:solidFill>
                <a:latin typeface="Helvetica Neue"/>
              </a:rPr>
              <a:t> </a:t>
            </a:r>
            <a:r>
              <a:rPr lang="en-US" dirty="0" err="1">
                <a:solidFill>
                  <a:srgbClr val="333333"/>
                </a:solidFill>
                <a:latin typeface="Helvetica Neue"/>
              </a:rPr>
              <a:t>prosedürünü</a:t>
            </a:r>
            <a:r>
              <a:rPr lang="en-US" dirty="0">
                <a:solidFill>
                  <a:srgbClr val="333333"/>
                </a:solidFill>
                <a:latin typeface="Helvetica Neue"/>
              </a:rPr>
              <a:t> </a:t>
            </a:r>
            <a:r>
              <a:rPr lang="en-US" dirty="0" err="1">
                <a:solidFill>
                  <a:srgbClr val="333333"/>
                </a:solidFill>
                <a:latin typeface="Helvetica Neue"/>
              </a:rPr>
              <a:t>doğru</a:t>
            </a:r>
            <a:r>
              <a:rPr lang="en-US" dirty="0">
                <a:solidFill>
                  <a:srgbClr val="333333"/>
                </a:solidFill>
                <a:latin typeface="Helvetica Neue"/>
              </a:rPr>
              <a:t> </a:t>
            </a:r>
            <a:r>
              <a:rPr lang="en-US" dirty="0" err="1">
                <a:solidFill>
                  <a:srgbClr val="333333"/>
                </a:solidFill>
                <a:latin typeface="Helvetica Neue"/>
              </a:rPr>
              <a:t>gerçekleştirmesini</a:t>
            </a:r>
            <a:r>
              <a:rPr lang="en-US" dirty="0">
                <a:solidFill>
                  <a:srgbClr val="333333"/>
                </a:solidFill>
                <a:latin typeface="Helvetica Neue"/>
              </a:rPr>
              <a:t> </a:t>
            </a:r>
            <a:r>
              <a:rPr lang="en-US" dirty="0" err="1">
                <a:solidFill>
                  <a:srgbClr val="333333"/>
                </a:solidFill>
                <a:latin typeface="Helvetica Neue"/>
              </a:rPr>
              <a:t>garantileyebiliriz</a:t>
            </a:r>
            <a:r>
              <a:rPr lang="en-US" dirty="0">
                <a:solidFill>
                  <a:srgbClr val="333333"/>
                </a:solidFill>
                <a:latin typeface="Helvetica Neue"/>
              </a:rPr>
              <a:t>  , </a:t>
            </a:r>
            <a:r>
              <a:rPr lang="en-US" dirty="0" err="1">
                <a:solidFill>
                  <a:srgbClr val="333333"/>
                </a:solidFill>
                <a:latin typeface="Helvetica Neue"/>
              </a:rPr>
              <a:t>hatalar</a:t>
            </a:r>
            <a:r>
              <a:rPr lang="en-US" dirty="0">
                <a:solidFill>
                  <a:srgbClr val="333333"/>
                </a:solidFill>
                <a:latin typeface="Helvetica Neue"/>
              </a:rPr>
              <a:t> </a:t>
            </a:r>
            <a:r>
              <a:rPr lang="en-US" dirty="0" err="1">
                <a:solidFill>
                  <a:srgbClr val="333333"/>
                </a:solidFill>
                <a:latin typeface="Helvetica Neue"/>
              </a:rPr>
              <a:t>tespit</a:t>
            </a:r>
            <a:r>
              <a:rPr lang="en-US" dirty="0">
                <a:solidFill>
                  <a:srgbClr val="333333"/>
                </a:solidFill>
                <a:latin typeface="Helvetica Neue"/>
              </a:rPr>
              <a:t> </a:t>
            </a:r>
            <a:r>
              <a:rPr lang="en-US" dirty="0" err="1">
                <a:solidFill>
                  <a:srgbClr val="333333"/>
                </a:solidFill>
                <a:latin typeface="Helvetica Neue"/>
              </a:rPr>
              <a:t>edilebilir</a:t>
            </a:r>
            <a:r>
              <a:rPr lang="en-US" dirty="0">
                <a:solidFill>
                  <a:srgbClr val="333333"/>
                </a:solidFill>
                <a:latin typeface="Helvetica Neue"/>
              </a:rPr>
              <a:t> </a:t>
            </a:r>
            <a:r>
              <a:rPr lang="en-US" dirty="0" err="1">
                <a:solidFill>
                  <a:srgbClr val="333333"/>
                </a:solidFill>
                <a:latin typeface="Helvetica Neue"/>
              </a:rPr>
              <a:t>bu</a:t>
            </a:r>
            <a:r>
              <a:rPr lang="en-US" dirty="0">
                <a:solidFill>
                  <a:srgbClr val="333333"/>
                </a:solidFill>
                <a:latin typeface="Helvetica Neue"/>
              </a:rPr>
              <a:t> </a:t>
            </a:r>
            <a:r>
              <a:rPr lang="en-US" dirty="0" err="1">
                <a:solidFill>
                  <a:srgbClr val="333333"/>
                </a:solidFill>
                <a:latin typeface="Helvetica Neue"/>
              </a:rPr>
              <a:t>aşamada</a:t>
            </a:r>
            <a:r>
              <a:rPr lang="en-US" dirty="0">
                <a:solidFill>
                  <a:srgbClr val="333333"/>
                </a:solidFill>
                <a:latin typeface="Helvetica Neue"/>
              </a:rPr>
              <a:t>.</a:t>
            </a:r>
          </a:p>
          <a:p>
            <a:r>
              <a:rPr lang="en-US" b="1" dirty="0" err="1">
                <a:solidFill>
                  <a:srgbClr val="333333"/>
                </a:solidFill>
                <a:latin typeface="Helvetica Neue"/>
              </a:rPr>
              <a:t>Basınç</a:t>
            </a:r>
            <a:r>
              <a:rPr lang="en-US" b="1" dirty="0">
                <a:solidFill>
                  <a:srgbClr val="333333"/>
                </a:solidFill>
                <a:latin typeface="Helvetica Neue"/>
              </a:rPr>
              <a:t> </a:t>
            </a:r>
            <a:r>
              <a:rPr lang="en-US" b="1" dirty="0" err="1">
                <a:solidFill>
                  <a:srgbClr val="333333"/>
                </a:solidFill>
                <a:latin typeface="Helvetica Neue"/>
              </a:rPr>
              <a:t>Sistemleri</a:t>
            </a:r>
            <a:r>
              <a:rPr lang="en-US" b="1" dirty="0">
                <a:solidFill>
                  <a:srgbClr val="333333"/>
                </a:solidFill>
                <a:latin typeface="Helvetica Neue"/>
              </a:rPr>
              <a:t> </a:t>
            </a:r>
            <a:r>
              <a:rPr lang="en-US" b="1" dirty="0" err="1">
                <a:solidFill>
                  <a:srgbClr val="333333"/>
                </a:solidFill>
                <a:latin typeface="Helvetica Neue"/>
              </a:rPr>
              <a:t>kontrolü</a:t>
            </a:r>
            <a:r>
              <a:rPr lang="en-US" dirty="0">
                <a:solidFill>
                  <a:srgbClr val="333333"/>
                </a:solidFill>
                <a:latin typeface="Helvetica Neue"/>
              </a:rPr>
              <a:t>. </a:t>
            </a:r>
            <a:r>
              <a:rPr lang="en-US" dirty="0" err="1">
                <a:solidFill>
                  <a:srgbClr val="333333"/>
                </a:solidFill>
                <a:latin typeface="Helvetica Neue"/>
              </a:rPr>
              <a:t>İnsanlar</a:t>
            </a:r>
            <a:r>
              <a:rPr lang="en-US" dirty="0">
                <a:solidFill>
                  <a:srgbClr val="333333"/>
                </a:solidFill>
                <a:latin typeface="Helvetica Neue"/>
              </a:rPr>
              <a:t> </a:t>
            </a:r>
            <a:r>
              <a:rPr lang="en-US" dirty="0" err="1">
                <a:solidFill>
                  <a:srgbClr val="333333"/>
                </a:solidFill>
                <a:latin typeface="Helvetica Neue"/>
              </a:rPr>
              <a:t>pistten</a:t>
            </a:r>
            <a:r>
              <a:rPr lang="en-US" dirty="0">
                <a:solidFill>
                  <a:srgbClr val="333333"/>
                </a:solidFill>
                <a:latin typeface="Helvetica Neue"/>
              </a:rPr>
              <a:t> </a:t>
            </a:r>
            <a:r>
              <a:rPr lang="en-US" dirty="0" err="1">
                <a:solidFill>
                  <a:srgbClr val="333333"/>
                </a:solidFill>
                <a:latin typeface="Helvetica Neue"/>
              </a:rPr>
              <a:t>uzaklaştıktan</a:t>
            </a:r>
            <a:r>
              <a:rPr lang="en-US" dirty="0">
                <a:solidFill>
                  <a:srgbClr val="333333"/>
                </a:solidFill>
                <a:latin typeface="Helvetica Neue"/>
              </a:rPr>
              <a:t> </a:t>
            </a:r>
            <a:r>
              <a:rPr lang="en-US" dirty="0" err="1">
                <a:solidFill>
                  <a:srgbClr val="333333"/>
                </a:solidFill>
                <a:latin typeface="Helvetica Neue"/>
              </a:rPr>
              <a:t>sonra</a:t>
            </a:r>
            <a:r>
              <a:rPr lang="en-US" dirty="0">
                <a:solidFill>
                  <a:srgbClr val="333333"/>
                </a:solidFill>
                <a:latin typeface="Helvetica Neue"/>
              </a:rPr>
              <a:t> </a:t>
            </a:r>
            <a:r>
              <a:rPr lang="en-US" dirty="0" err="1">
                <a:solidFill>
                  <a:srgbClr val="333333"/>
                </a:solidFill>
                <a:latin typeface="Helvetica Neue"/>
              </a:rPr>
              <a:t>kalkış</a:t>
            </a:r>
            <a:r>
              <a:rPr lang="en-US" dirty="0">
                <a:solidFill>
                  <a:srgbClr val="333333"/>
                </a:solidFill>
                <a:latin typeface="Helvetica Neue"/>
              </a:rPr>
              <a:t> </a:t>
            </a:r>
            <a:r>
              <a:rPr lang="en-US" dirty="0" err="1">
                <a:solidFill>
                  <a:srgbClr val="333333"/>
                </a:solidFill>
                <a:latin typeface="Helvetica Neue"/>
              </a:rPr>
              <a:t>öncesi</a:t>
            </a:r>
            <a:r>
              <a:rPr lang="en-US" dirty="0">
                <a:solidFill>
                  <a:srgbClr val="333333"/>
                </a:solidFill>
                <a:latin typeface="Helvetica Neue"/>
              </a:rPr>
              <a:t> </a:t>
            </a:r>
            <a:r>
              <a:rPr lang="en-US" dirty="0" err="1">
                <a:solidFill>
                  <a:srgbClr val="333333"/>
                </a:solidFill>
                <a:latin typeface="Helvetica Neue"/>
              </a:rPr>
              <a:t>kontrol</a:t>
            </a:r>
            <a:r>
              <a:rPr lang="en-US" dirty="0">
                <a:solidFill>
                  <a:srgbClr val="333333"/>
                </a:solidFill>
                <a:latin typeface="Helvetica Neue"/>
              </a:rPr>
              <a:t> </a:t>
            </a:r>
            <a:r>
              <a:rPr lang="en-US" dirty="0" err="1">
                <a:solidFill>
                  <a:srgbClr val="333333"/>
                </a:solidFill>
                <a:latin typeface="Helvetica Neue"/>
              </a:rPr>
              <a:t>edilecek</a:t>
            </a:r>
            <a:r>
              <a:rPr lang="en-US" dirty="0">
                <a:solidFill>
                  <a:srgbClr val="333333"/>
                </a:solidFill>
                <a:latin typeface="Helvetica Neue"/>
              </a:rPr>
              <a:t> </a:t>
            </a:r>
            <a:r>
              <a:rPr lang="en-US" dirty="0" err="1">
                <a:solidFill>
                  <a:srgbClr val="333333"/>
                </a:solidFill>
                <a:latin typeface="Helvetica Neue"/>
              </a:rPr>
              <a:t>sistemler</a:t>
            </a:r>
            <a:r>
              <a:rPr lang="en-US" dirty="0">
                <a:solidFill>
                  <a:srgbClr val="333333"/>
                </a:solidFill>
                <a:latin typeface="Helvetica Neue"/>
              </a:rPr>
              <a:t>.</a:t>
            </a:r>
          </a:p>
          <a:p>
            <a:r>
              <a:rPr lang="en-US" b="1" dirty="0">
                <a:solidFill>
                  <a:srgbClr val="333333"/>
                </a:solidFill>
                <a:latin typeface="Helvetica Neue"/>
              </a:rPr>
              <a:t>Zaman </a:t>
            </a:r>
            <a:r>
              <a:rPr lang="en-US" b="1" dirty="0" err="1">
                <a:solidFill>
                  <a:srgbClr val="333333"/>
                </a:solidFill>
                <a:latin typeface="Helvetica Neue"/>
              </a:rPr>
              <a:t>Kritik</a:t>
            </a:r>
            <a:r>
              <a:rPr lang="en-US" b="1" dirty="0">
                <a:solidFill>
                  <a:srgbClr val="333333"/>
                </a:solidFill>
                <a:latin typeface="Helvetica Neue"/>
              </a:rPr>
              <a:t> </a:t>
            </a:r>
            <a:r>
              <a:rPr lang="en-US" b="1" dirty="0" err="1">
                <a:solidFill>
                  <a:srgbClr val="333333"/>
                </a:solidFill>
                <a:latin typeface="Helvetica Neue"/>
              </a:rPr>
              <a:t>Başlatma</a:t>
            </a:r>
            <a:r>
              <a:rPr lang="en-US" b="1" dirty="0">
                <a:solidFill>
                  <a:srgbClr val="333333"/>
                </a:solidFill>
                <a:latin typeface="Helvetica Neue"/>
              </a:rPr>
              <a:t> </a:t>
            </a:r>
            <a:r>
              <a:rPr lang="en-US" b="1" dirty="0" err="1">
                <a:solidFill>
                  <a:srgbClr val="333333"/>
                </a:solidFill>
                <a:latin typeface="Helvetica Neue"/>
              </a:rPr>
              <a:t>Operasyonu.</a:t>
            </a:r>
            <a:r>
              <a:rPr lang="en-US" dirty="0" err="1">
                <a:solidFill>
                  <a:srgbClr val="333333"/>
                </a:solidFill>
                <a:latin typeface="Helvetica Neue"/>
              </a:rPr>
              <a:t>Motoru</a:t>
            </a:r>
            <a:r>
              <a:rPr lang="en-US" dirty="0">
                <a:solidFill>
                  <a:srgbClr val="333333"/>
                </a:solidFill>
                <a:latin typeface="Helvetica Neue"/>
              </a:rPr>
              <a:t> </a:t>
            </a:r>
            <a:r>
              <a:rPr lang="en-US" dirty="0" err="1">
                <a:solidFill>
                  <a:srgbClr val="333333"/>
                </a:solidFill>
                <a:latin typeface="Helvetica Neue"/>
              </a:rPr>
              <a:t>başlatmak</a:t>
            </a:r>
            <a:r>
              <a:rPr lang="en-US" dirty="0">
                <a:solidFill>
                  <a:srgbClr val="333333"/>
                </a:solidFill>
                <a:latin typeface="Helvetica Neue"/>
              </a:rPr>
              <a:t> </a:t>
            </a:r>
            <a:r>
              <a:rPr lang="en-US" dirty="0" err="1">
                <a:solidFill>
                  <a:srgbClr val="333333"/>
                </a:solidFill>
                <a:latin typeface="Helvetica Neue"/>
              </a:rPr>
              <a:t>için</a:t>
            </a:r>
            <a:r>
              <a:rPr lang="en-US" dirty="0">
                <a:solidFill>
                  <a:srgbClr val="333333"/>
                </a:solidFill>
                <a:latin typeface="Helvetica Neue"/>
              </a:rPr>
              <a:t> GCS(</a:t>
            </a:r>
            <a:r>
              <a:rPr lang="en-US" dirty="0" err="1">
                <a:solidFill>
                  <a:srgbClr val="333333"/>
                </a:solidFill>
                <a:latin typeface="Helvetica Neue"/>
              </a:rPr>
              <a:t>yer</a:t>
            </a:r>
            <a:r>
              <a:rPr lang="en-US" dirty="0">
                <a:solidFill>
                  <a:srgbClr val="333333"/>
                </a:solidFill>
                <a:latin typeface="Helvetica Neue"/>
              </a:rPr>
              <a:t> </a:t>
            </a:r>
            <a:r>
              <a:rPr lang="en-US" dirty="0" err="1">
                <a:solidFill>
                  <a:srgbClr val="333333"/>
                </a:solidFill>
                <a:latin typeface="Helvetica Neue"/>
              </a:rPr>
              <a:t>istasyonu</a:t>
            </a:r>
            <a:r>
              <a:rPr lang="en-US" dirty="0">
                <a:solidFill>
                  <a:srgbClr val="333333"/>
                </a:solidFill>
                <a:latin typeface="Helvetica Neue"/>
              </a:rPr>
              <a:t> </a:t>
            </a:r>
            <a:r>
              <a:rPr lang="en-US" dirty="0" err="1">
                <a:solidFill>
                  <a:srgbClr val="333333"/>
                </a:solidFill>
                <a:latin typeface="Helvetica Neue"/>
              </a:rPr>
              <a:t>yazılımı</a:t>
            </a:r>
            <a:r>
              <a:rPr lang="en-US" dirty="0">
                <a:solidFill>
                  <a:srgbClr val="333333"/>
                </a:solidFill>
                <a:latin typeface="Helvetica Neue"/>
              </a:rPr>
              <a:t>) zaman </a:t>
            </a:r>
            <a:r>
              <a:rPr lang="en-US" dirty="0" err="1">
                <a:solidFill>
                  <a:srgbClr val="333333"/>
                </a:solidFill>
                <a:latin typeface="Helvetica Neue"/>
              </a:rPr>
              <a:t>kritik</a:t>
            </a:r>
            <a:r>
              <a:rPr lang="en-US" dirty="0">
                <a:solidFill>
                  <a:srgbClr val="333333"/>
                </a:solidFill>
                <a:latin typeface="Helvetica Neue"/>
              </a:rPr>
              <a:t> </a:t>
            </a:r>
            <a:r>
              <a:rPr lang="en-US" dirty="0" err="1">
                <a:solidFill>
                  <a:srgbClr val="333333"/>
                </a:solidFill>
                <a:latin typeface="Helvetica Neue"/>
              </a:rPr>
              <a:t>bir</a:t>
            </a:r>
            <a:r>
              <a:rPr lang="en-US" dirty="0">
                <a:solidFill>
                  <a:srgbClr val="333333"/>
                </a:solidFill>
                <a:latin typeface="Helvetica Neue"/>
              </a:rPr>
              <a:t> </a:t>
            </a:r>
            <a:r>
              <a:rPr lang="en-US" dirty="0" err="1">
                <a:solidFill>
                  <a:srgbClr val="333333"/>
                </a:solidFill>
                <a:latin typeface="Helvetica Neue"/>
              </a:rPr>
              <a:t>operasyon</a:t>
            </a:r>
            <a:r>
              <a:rPr lang="en-US" dirty="0">
                <a:solidFill>
                  <a:srgbClr val="333333"/>
                </a:solidFill>
                <a:latin typeface="Helvetica Neue"/>
              </a:rPr>
              <a:t> </a:t>
            </a:r>
            <a:r>
              <a:rPr lang="en-US" dirty="0" err="1">
                <a:solidFill>
                  <a:srgbClr val="333333"/>
                </a:solidFill>
                <a:latin typeface="Helvetica Neue"/>
              </a:rPr>
              <a:t>başlatır</a:t>
            </a:r>
            <a:r>
              <a:rPr lang="en-US" dirty="0">
                <a:solidFill>
                  <a:srgbClr val="333333"/>
                </a:solidFill>
                <a:latin typeface="Helvetica Neue"/>
              </a:rPr>
              <a:t>.(</a:t>
            </a:r>
            <a:r>
              <a:rPr lang="en-US" dirty="0" err="1">
                <a:solidFill>
                  <a:srgbClr val="333333"/>
                </a:solidFill>
                <a:latin typeface="Helvetica Neue"/>
              </a:rPr>
              <a:t>Burada</a:t>
            </a:r>
            <a:r>
              <a:rPr lang="en-US" dirty="0">
                <a:solidFill>
                  <a:srgbClr val="333333"/>
                </a:solidFill>
                <a:latin typeface="Helvetica Neue"/>
              </a:rPr>
              <a:t> </a:t>
            </a:r>
            <a:r>
              <a:rPr lang="en-US" dirty="0" err="1">
                <a:solidFill>
                  <a:srgbClr val="333333"/>
                </a:solidFill>
                <a:latin typeface="Helvetica Neue"/>
              </a:rPr>
              <a:t>donanımsal</a:t>
            </a:r>
            <a:r>
              <a:rPr lang="en-US" dirty="0">
                <a:solidFill>
                  <a:srgbClr val="333333"/>
                </a:solidFill>
                <a:latin typeface="Helvetica Neue"/>
              </a:rPr>
              <a:t> clock </a:t>
            </a:r>
            <a:r>
              <a:rPr lang="en-US" dirty="0" err="1">
                <a:solidFill>
                  <a:srgbClr val="333333"/>
                </a:solidFill>
                <a:latin typeface="Helvetica Neue"/>
              </a:rPr>
              <a:t>önemli</a:t>
            </a:r>
            <a:r>
              <a:rPr lang="en-US" dirty="0">
                <a:solidFill>
                  <a:srgbClr val="333333"/>
                </a:solidFill>
                <a:latin typeface="Helvetica Neue"/>
              </a:rPr>
              <a:t> !) </a:t>
            </a:r>
            <a:r>
              <a:rPr lang="en-US" dirty="0" err="1">
                <a:solidFill>
                  <a:srgbClr val="333333"/>
                </a:solidFill>
                <a:latin typeface="Helvetica Neue"/>
              </a:rPr>
              <a:t>Zincir</a:t>
            </a:r>
            <a:r>
              <a:rPr lang="en-US" dirty="0">
                <a:solidFill>
                  <a:srgbClr val="333333"/>
                </a:solidFill>
                <a:latin typeface="Helvetica Neue"/>
              </a:rPr>
              <a:t> </a:t>
            </a:r>
            <a:r>
              <a:rPr lang="en-US" dirty="0" err="1">
                <a:solidFill>
                  <a:srgbClr val="333333"/>
                </a:solidFill>
                <a:latin typeface="Helvetica Neue"/>
              </a:rPr>
              <a:t>bir</a:t>
            </a:r>
            <a:r>
              <a:rPr lang="en-US" dirty="0">
                <a:solidFill>
                  <a:srgbClr val="333333"/>
                </a:solidFill>
                <a:latin typeface="Helvetica Neue"/>
              </a:rPr>
              <a:t> </a:t>
            </a:r>
            <a:r>
              <a:rPr lang="en-US" dirty="0" err="1">
                <a:solidFill>
                  <a:srgbClr val="333333"/>
                </a:solidFill>
                <a:latin typeface="Helvetica Neue"/>
              </a:rPr>
              <a:t>reaksiyonla</a:t>
            </a:r>
            <a:r>
              <a:rPr lang="en-US" dirty="0">
                <a:solidFill>
                  <a:srgbClr val="333333"/>
                </a:solidFill>
                <a:latin typeface="Helvetica Neue"/>
              </a:rPr>
              <a:t>(</a:t>
            </a:r>
            <a:r>
              <a:rPr lang="en-US" dirty="0" err="1">
                <a:solidFill>
                  <a:srgbClr val="333333"/>
                </a:solidFill>
                <a:latin typeface="Helvetica Neue"/>
              </a:rPr>
              <a:t>yazılımsal</a:t>
            </a:r>
            <a:r>
              <a:rPr lang="en-US" dirty="0">
                <a:solidFill>
                  <a:srgbClr val="333333"/>
                </a:solidFill>
                <a:latin typeface="Helvetica Neue"/>
              </a:rPr>
              <a:t>) </a:t>
            </a:r>
            <a:r>
              <a:rPr lang="en-US" dirty="0" err="1">
                <a:solidFill>
                  <a:srgbClr val="333333"/>
                </a:solidFill>
                <a:latin typeface="Helvetica Neue"/>
              </a:rPr>
              <a:t>kalkış</a:t>
            </a:r>
            <a:r>
              <a:rPr lang="en-US" dirty="0">
                <a:solidFill>
                  <a:srgbClr val="333333"/>
                </a:solidFill>
                <a:latin typeface="Helvetica Neue"/>
              </a:rPr>
              <a:t> </a:t>
            </a:r>
            <a:r>
              <a:rPr lang="en-US" dirty="0" err="1">
                <a:solidFill>
                  <a:srgbClr val="333333"/>
                </a:solidFill>
                <a:latin typeface="Helvetica Neue"/>
              </a:rPr>
              <a:t>başlatılır</a:t>
            </a:r>
            <a:r>
              <a:rPr lang="en-US" dirty="0">
                <a:solidFill>
                  <a:srgbClr val="333333"/>
                </a:solidFill>
                <a:latin typeface="Helvetica Neue"/>
              </a:rPr>
              <a:t>.</a:t>
            </a:r>
          </a:p>
          <a:p>
            <a:r>
              <a:rPr lang="en-US" b="1" dirty="0">
                <a:solidFill>
                  <a:srgbClr val="333333"/>
                </a:solidFill>
                <a:latin typeface="Helvetica Neue"/>
              </a:rPr>
              <a:t>Zaman </a:t>
            </a:r>
            <a:r>
              <a:rPr lang="en-US" b="1" dirty="0" err="1">
                <a:solidFill>
                  <a:srgbClr val="333333"/>
                </a:solidFill>
                <a:latin typeface="Helvetica Neue"/>
              </a:rPr>
              <a:t>Kritik</a:t>
            </a:r>
            <a:r>
              <a:rPr lang="en-US" b="1" dirty="0">
                <a:solidFill>
                  <a:srgbClr val="333333"/>
                </a:solidFill>
                <a:latin typeface="Helvetica Neue"/>
              </a:rPr>
              <a:t> </a:t>
            </a:r>
            <a:r>
              <a:rPr lang="en-US" b="1" dirty="0" err="1">
                <a:solidFill>
                  <a:srgbClr val="333333"/>
                </a:solidFill>
                <a:latin typeface="Helvetica Neue"/>
              </a:rPr>
              <a:t>Uçuş</a:t>
            </a:r>
            <a:r>
              <a:rPr lang="en-US" b="1" dirty="0">
                <a:solidFill>
                  <a:srgbClr val="333333"/>
                </a:solidFill>
                <a:latin typeface="Helvetica Neue"/>
              </a:rPr>
              <a:t> </a:t>
            </a:r>
            <a:r>
              <a:rPr lang="en-US" b="1" dirty="0" err="1">
                <a:solidFill>
                  <a:srgbClr val="333333"/>
                </a:solidFill>
                <a:latin typeface="Helvetica Neue"/>
              </a:rPr>
              <a:t>Operasyonu</a:t>
            </a:r>
            <a:r>
              <a:rPr lang="en-US" dirty="0" err="1">
                <a:solidFill>
                  <a:srgbClr val="333333"/>
                </a:solidFill>
                <a:latin typeface="Helvetica Neue"/>
              </a:rPr>
              <a:t>.Bu</a:t>
            </a:r>
            <a:r>
              <a:rPr lang="en-US" dirty="0">
                <a:solidFill>
                  <a:srgbClr val="333333"/>
                </a:solidFill>
                <a:latin typeface="Helvetica Neue"/>
              </a:rPr>
              <a:t> </a:t>
            </a:r>
            <a:r>
              <a:rPr lang="en-US" dirty="0" err="1">
                <a:solidFill>
                  <a:srgbClr val="333333"/>
                </a:solidFill>
                <a:latin typeface="Helvetica Neue"/>
              </a:rPr>
              <a:t>operasyon</a:t>
            </a:r>
            <a:r>
              <a:rPr lang="en-US" dirty="0">
                <a:solidFill>
                  <a:srgbClr val="333333"/>
                </a:solidFill>
                <a:latin typeface="Helvetica Neue"/>
              </a:rPr>
              <a:t> </a:t>
            </a:r>
            <a:r>
              <a:rPr lang="en-US" dirty="0" err="1">
                <a:solidFill>
                  <a:srgbClr val="333333"/>
                </a:solidFill>
                <a:latin typeface="Helvetica Neue"/>
              </a:rPr>
              <a:t>sırasında</a:t>
            </a:r>
            <a:r>
              <a:rPr lang="en-US" dirty="0">
                <a:solidFill>
                  <a:srgbClr val="333333"/>
                </a:solidFill>
                <a:latin typeface="Helvetica Neue"/>
              </a:rPr>
              <a:t> </a:t>
            </a:r>
            <a:r>
              <a:rPr lang="en-US" dirty="0" err="1">
                <a:solidFill>
                  <a:srgbClr val="333333"/>
                </a:solidFill>
                <a:latin typeface="Helvetica Neue"/>
              </a:rPr>
              <a:t>uçuşta</a:t>
            </a:r>
            <a:r>
              <a:rPr lang="en-US" dirty="0">
                <a:solidFill>
                  <a:srgbClr val="333333"/>
                </a:solidFill>
                <a:latin typeface="Helvetica Neue"/>
              </a:rPr>
              <a:t> </a:t>
            </a:r>
            <a:r>
              <a:rPr lang="en-US" dirty="0" err="1">
                <a:solidFill>
                  <a:srgbClr val="333333"/>
                </a:solidFill>
                <a:latin typeface="Helvetica Neue"/>
              </a:rPr>
              <a:t>izlediğimiz</a:t>
            </a:r>
            <a:r>
              <a:rPr lang="en-US" dirty="0">
                <a:solidFill>
                  <a:srgbClr val="333333"/>
                </a:solidFill>
                <a:latin typeface="Helvetica Neue"/>
              </a:rPr>
              <a:t> </a:t>
            </a:r>
            <a:r>
              <a:rPr lang="en-US" dirty="0" err="1">
                <a:solidFill>
                  <a:srgbClr val="333333"/>
                </a:solidFill>
                <a:latin typeface="Helvetica Neue"/>
              </a:rPr>
              <a:t>modlar</a:t>
            </a:r>
            <a:r>
              <a:rPr lang="en-US" dirty="0">
                <a:solidFill>
                  <a:srgbClr val="333333"/>
                </a:solidFill>
                <a:latin typeface="Helvetica Neue"/>
              </a:rPr>
              <a:t>/</a:t>
            </a:r>
            <a:r>
              <a:rPr lang="en-US" dirty="0" err="1">
                <a:solidFill>
                  <a:srgbClr val="333333"/>
                </a:solidFill>
                <a:latin typeface="Helvetica Neue"/>
              </a:rPr>
              <a:t>durumlar</a:t>
            </a:r>
            <a:r>
              <a:rPr lang="en-US" dirty="0">
                <a:solidFill>
                  <a:srgbClr val="333333"/>
                </a:solidFill>
                <a:latin typeface="Helvetica Neue"/>
              </a:rPr>
              <a:t> </a:t>
            </a:r>
            <a:r>
              <a:rPr lang="en-US" dirty="0" err="1">
                <a:solidFill>
                  <a:srgbClr val="333333"/>
                </a:solidFill>
                <a:latin typeface="Helvetica Neue"/>
              </a:rPr>
              <a:t>incelenir</a:t>
            </a:r>
            <a:r>
              <a:rPr lang="en-US" dirty="0">
                <a:solidFill>
                  <a:srgbClr val="333333"/>
                </a:solidFill>
                <a:latin typeface="Helvetica Neue"/>
              </a:rPr>
              <a:t> , </a:t>
            </a:r>
            <a:r>
              <a:rPr lang="en-US" dirty="0" err="1">
                <a:solidFill>
                  <a:srgbClr val="333333"/>
                </a:solidFill>
                <a:latin typeface="Helvetica Neue"/>
              </a:rPr>
              <a:t>gerçek</a:t>
            </a:r>
            <a:r>
              <a:rPr lang="en-US" dirty="0">
                <a:solidFill>
                  <a:srgbClr val="333333"/>
                </a:solidFill>
                <a:latin typeface="Helvetica Neue"/>
              </a:rPr>
              <a:t> </a:t>
            </a:r>
            <a:r>
              <a:rPr lang="en-US" dirty="0" err="1">
                <a:solidFill>
                  <a:srgbClr val="333333"/>
                </a:solidFill>
                <a:latin typeface="Helvetica Neue"/>
              </a:rPr>
              <a:t>zamanlı</a:t>
            </a:r>
            <a:r>
              <a:rPr lang="en-US" dirty="0">
                <a:solidFill>
                  <a:srgbClr val="333333"/>
                </a:solidFill>
                <a:latin typeface="Helvetica Neue"/>
              </a:rPr>
              <a:t> </a:t>
            </a:r>
            <a:r>
              <a:rPr lang="en-US" dirty="0" err="1">
                <a:solidFill>
                  <a:srgbClr val="333333"/>
                </a:solidFill>
                <a:latin typeface="Helvetica Neue"/>
              </a:rPr>
              <a:t>olarak</a:t>
            </a:r>
            <a:r>
              <a:rPr lang="en-US" dirty="0">
                <a:solidFill>
                  <a:srgbClr val="333333"/>
                </a:solidFill>
                <a:latin typeface="Helvetica Neue"/>
              </a:rPr>
              <a:t> </a:t>
            </a:r>
            <a:r>
              <a:rPr lang="en-US" dirty="0" err="1">
                <a:solidFill>
                  <a:srgbClr val="333333"/>
                </a:solidFill>
                <a:latin typeface="Helvetica Neue"/>
              </a:rPr>
              <a:t>veri</a:t>
            </a:r>
            <a:r>
              <a:rPr lang="en-US" dirty="0">
                <a:solidFill>
                  <a:srgbClr val="333333"/>
                </a:solidFill>
                <a:latin typeface="Helvetica Neue"/>
              </a:rPr>
              <a:t> </a:t>
            </a:r>
            <a:r>
              <a:rPr lang="en-US" dirty="0" err="1">
                <a:solidFill>
                  <a:srgbClr val="333333"/>
                </a:solidFill>
                <a:latin typeface="Helvetica Neue"/>
              </a:rPr>
              <a:t>aktarımı</a:t>
            </a:r>
            <a:r>
              <a:rPr lang="en-US" dirty="0">
                <a:solidFill>
                  <a:srgbClr val="333333"/>
                </a:solidFill>
                <a:latin typeface="Helvetica Neue"/>
              </a:rPr>
              <a:t> </a:t>
            </a:r>
            <a:r>
              <a:rPr lang="en-US" dirty="0" err="1">
                <a:solidFill>
                  <a:srgbClr val="333333"/>
                </a:solidFill>
                <a:latin typeface="Helvetica Neue"/>
              </a:rPr>
              <a:t>yapılır</a:t>
            </a:r>
            <a:r>
              <a:rPr lang="en-US" dirty="0">
                <a:solidFill>
                  <a:srgbClr val="333333"/>
                </a:solidFill>
                <a:latin typeface="Helvetica Neue"/>
              </a:rPr>
              <a:t>.</a:t>
            </a:r>
          </a:p>
          <a:p>
            <a:r>
              <a:rPr lang="en-US" b="1" dirty="0" err="1">
                <a:solidFill>
                  <a:srgbClr val="333333"/>
                </a:solidFill>
                <a:latin typeface="Helvetica Neue"/>
              </a:rPr>
              <a:t>Acil</a:t>
            </a:r>
            <a:r>
              <a:rPr lang="en-US" b="1" dirty="0">
                <a:solidFill>
                  <a:srgbClr val="333333"/>
                </a:solidFill>
                <a:latin typeface="Helvetica Neue"/>
              </a:rPr>
              <a:t> </a:t>
            </a:r>
            <a:r>
              <a:rPr lang="en-US" b="1" dirty="0" err="1">
                <a:solidFill>
                  <a:srgbClr val="333333"/>
                </a:solidFill>
                <a:latin typeface="Helvetica Neue"/>
              </a:rPr>
              <a:t>Kapatma</a:t>
            </a:r>
            <a:r>
              <a:rPr lang="en-US" b="1" dirty="0">
                <a:solidFill>
                  <a:srgbClr val="333333"/>
                </a:solidFill>
                <a:latin typeface="Helvetica Neue"/>
              </a:rPr>
              <a:t>/</a:t>
            </a:r>
            <a:r>
              <a:rPr lang="en-US" b="1" dirty="0" err="1">
                <a:solidFill>
                  <a:srgbClr val="333333"/>
                </a:solidFill>
                <a:latin typeface="Helvetica Neue"/>
              </a:rPr>
              <a:t>Güvenlik</a:t>
            </a:r>
            <a:r>
              <a:rPr lang="en-US" b="1" dirty="0">
                <a:solidFill>
                  <a:srgbClr val="333333"/>
                </a:solidFill>
                <a:latin typeface="Helvetica Neue"/>
              </a:rPr>
              <a:t> </a:t>
            </a:r>
            <a:r>
              <a:rPr lang="en-US" b="1" dirty="0" err="1">
                <a:solidFill>
                  <a:srgbClr val="333333"/>
                </a:solidFill>
                <a:latin typeface="Helvetica Neue"/>
              </a:rPr>
              <a:t>Senaryosu</a:t>
            </a:r>
            <a:r>
              <a:rPr lang="en-US" dirty="0" err="1">
                <a:solidFill>
                  <a:srgbClr val="333333"/>
                </a:solidFill>
                <a:latin typeface="Helvetica Neue"/>
              </a:rPr>
              <a:t>.Uçuş</a:t>
            </a:r>
            <a:r>
              <a:rPr lang="en-US" dirty="0">
                <a:solidFill>
                  <a:srgbClr val="333333"/>
                </a:solidFill>
                <a:latin typeface="Helvetica Neue"/>
              </a:rPr>
              <a:t> </a:t>
            </a:r>
            <a:r>
              <a:rPr lang="en-US" dirty="0" err="1">
                <a:solidFill>
                  <a:srgbClr val="333333"/>
                </a:solidFill>
                <a:latin typeface="Helvetica Neue"/>
              </a:rPr>
              <a:t>sırasında</a:t>
            </a:r>
            <a:r>
              <a:rPr lang="en-US" dirty="0">
                <a:solidFill>
                  <a:srgbClr val="333333"/>
                </a:solidFill>
                <a:latin typeface="Helvetica Neue"/>
              </a:rPr>
              <a:t> </a:t>
            </a:r>
            <a:r>
              <a:rPr lang="en-US" dirty="0" err="1">
                <a:solidFill>
                  <a:srgbClr val="333333"/>
                </a:solidFill>
                <a:latin typeface="Helvetica Neue"/>
              </a:rPr>
              <a:t>yaşanabilecek</a:t>
            </a:r>
            <a:r>
              <a:rPr lang="en-US" dirty="0">
                <a:solidFill>
                  <a:srgbClr val="333333"/>
                </a:solidFill>
                <a:latin typeface="Helvetica Neue"/>
              </a:rPr>
              <a:t> </a:t>
            </a:r>
            <a:r>
              <a:rPr lang="en-US" dirty="0" err="1">
                <a:solidFill>
                  <a:srgbClr val="333333"/>
                </a:solidFill>
                <a:latin typeface="Helvetica Neue"/>
              </a:rPr>
              <a:t>acil</a:t>
            </a:r>
            <a:r>
              <a:rPr lang="en-US" dirty="0">
                <a:solidFill>
                  <a:srgbClr val="333333"/>
                </a:solidFill>
                <a:latin typeface="Helvetica Neue"/>
              </a:rPr>
              <a:t> </a:t>
            </a:r>
            <a:r>
              <a:rPr lang="en-US" dirty="0" err="1">
                <a:solidFill>
                  <a:srgbClr val="333333"/>
                </a:solidFill>
                <a:latin typeface="Helvetica Neue"/>
              </a:rPr>
              <a:t>durumlar</a:t>
            </a:r>
            <a:r>
              <a:rPr lang="en-US" dirty="0">
                <a:solidFill>
                  <a:srgbClr val="333333"/>
                </a:solidFill>
                <a:latin typeface="Helvetica Neue"/>
              </a:rPr>
              <a:t> </a:t>
            </a:r>
            <a:r>
              <a:rPr lang="en-US" dirty="0" err="1">
                <a:solidFill>
                  <a:srgbClr val="333333"/>
                </a:solidFill>
                <a:latin typeface="Helvetica Neue"/>
              </a:rPr>
              <a:t>için</a:t>
            </a:r>
            <a:r>
              <a:rPr lang="en-US" dirty="0">
                <a:solidFill>
                  <a:srgbClr val="333333"/>
                </a:solidFill>
                <a:latin typeface="Helvetica Neue"/>
              </a:rPr>
              <a:t> </a:t>
            </a:r>
            <a:r>
              <a:rPr lang="en-US" dirty="0" err="1">
                <a:solidFill>
                  <a:srgbClr val="333333"/>
                </a:solidFill>
                <a:latin typeface="Helvetica Neue"/>
              </a:rPr>
              <a:t>başlatılacak</a:t>
            </a:r>
            <a:r>
              <a:rPr lang="en-US" dirty="0">
                <a:solidFill>
                  <a:srgbClr val="333333"/>
                </a:solidFill>
                <a:latin typeface="Helvetica Neue"/>
              </a:rPr>
              <a:t> </a:t>
            </a:r>
            <a:r>
              <a:rPr lang="en-US" dirty="0" err="1">
                <a:solidFill>
                  <a:srgbClr val="333333"/>
                </a:solidFill>
                <a:latin typeface="Helvetica Neue"/>
              </a:rPr>
              <a:t>senaryo</a:t>
            </a:r>
            <a:r>
              <a:rPr lang="en-US" dirty="0">
                <a:solidFill>
                  <a:srgbClr val="333333"/>
                </a:solidFill>
                <a:latin typeface="Helvetica Neue"/>
              </a:rPr>
              <a:t>(</a:t>
            </a:r>
            <a:r>
              <a:rPr lang="en-US" dirty="0" err="1">
                <a:solidFill>
                  <a:srgbClr val="333333"/>
                </a:solidFill>
                <a:latin typeface="Helvetica Neue"/>
              </a:rPr>
              <a:t>verileri</a:t>
            </a:r>
            <a:r>
              <a:rPr lang="en-US" dirty="0">
                <a:solidFill>
                  <a:srgbClr val="333333"/>
                </a:solidFill>
                <a:latin typeface="Helvetica Neue"/>
              </a:rPr>
              <a:t> </a:t>
            </a:r>
            <a:r>
              <a:rPr lang="en-US" dirty="0" err="1">
                <a:solidFill>
                  <a:srgbClr val="333333"/>
                </a:solidFill>
                <a:latin typeface="Helvetica Neue"/>
              </a:rPr>
              <a:t>kaydet</a:t>
            </a:r>
            <a:r>
              <a:rPr lang="en-US" dirty="0">
                <a:solidFill>
                  <a:srgbClr val="333333"/>
                </a:solidFill>
                <a:latin typeface="Helvetica Neue"/>
              </a:rPr>
              <a:t>, </a:t>
            </a:r>
            <a:r>
              <a:rPr lang="en-US" dirty="0" err="1">
                <a:solidFill>
                  <a:srgbClr val="333333"/>
                </a:solidFill>
                <a:latin typeface="Helvetica Neue"/>
              </a:rPr>
              <a:t>yetkililere</a:t>
            </a:r>
            <a:r>
              <a:rPr lang="en-US" dirty="0">
                <a:solidFill>
                  <a:srgbClr val="333333"/>
                </a:solidFill>
                <a:latin typeface="Helvetica Neue"/>
              </a:rPr>
              <a:t> – vs </a:t>
            </a:r>
            <a:r>
              <a:rPr lang="en-US" dirty="0" err="1">
                <a:solidFill>
                  <a:srgbClr val="333333"/>
                </a:solidFill>
                <a:latin typeface="Helvetica Neue"/>
              </a:rPr>
              <a:t>haber</a:t>
            </a:r>
            <a:r>
              <a:rPr lang="en-US" dirty="0">
                <a:solidFill>
                  <a:srgbClr val="333333"/>
                </a:solidFill>
                <a:latin typeface="Helvetica Neue"/>
              </a:rPr>
              <a:t> </a:t>
            </a:r>
            <a:r>
              <a:rPr lang="en-US" dirty="0" err="1">
                <a:solidFill>
                  <a:srgbClr val="333333"/>
                </a:solidFill>
                <a:latin typeface="Helvetica Neue"/>
              </a:rPr>
              <a:t>verilmesi</a:t>
            </a:r>
            <a:r>
              <a:rPr lang="en-US" dirty="0">
                <a:solidFill>
                  <a:srgbClr val="333333"/>
                </a:solidFill>
                <a:latin typeface="Helvetica Neue"/>
              </a:rPr>
              <a:t> – </a:t>
            </a:r>
            <a:r>
              <a:rPr lang="en-US" dirty="0" err="1">
                <a:solidFill>
                  <a:srgbClr val="333333"/>
                </a:solidFill>
                <a:latin typeface="Helvetica Neue"/>
              </a:rPr>
              <a:t>operasyon</a:t>
            </a:r>
            <a:r>
              <a:rPr lang="en-US" dirty="0">
                <a:solidFill>
                  <a:srgbClr val="333333"/>
                </a:solidFill>
                <a:latin typeface="Helvetica Neue"/>
              </a:rPr>
              <a:t> </a:t>
            </a:r>
            <a:r>
              <a:rPr lang="en-US" dirty="0" err="1">
                <a:solidFill>
                  <a:srgbClr val="333333"/>
                </a:solidFill>
                <a:latin typeface="Helvetica Neue"/>
              </a:rPr>
              <a:t>kontrol</a:t>
            </a:r>
            <a:r>
              <a:rPr lang="en-US" dirty="0">
                <a:solidFill>
                  <a:srgbClr val="333333"/>
                </a:solidFill>
                <a:latin typeface="Helvetica Neue"/>
              </a:rPr>
              <a:t> </a:t>
            </a:r>
            <a:r>
              <a:rPr lang="en-US" dirty="0" err="1">
                <a:solidFill>
                  <a:srgbClr val="333333"/>
                </a:solidFill>
                <a:latin typeface="Helvetica Neue"/>
              </a:rPr>
              <a:t>odasına</a:t>
            </a:r>
            <a:r>
              <a:rPr lang="en-US" dirty="0">
                <a:solidFill>
                  <a:srgbClr val="333333"/>
                </a:solidFill>
                <a:latin typeface="Helvetica Neue"/>
              </a:rPr>
              <a:t> vs)</a:t>
            </a:r>
          </a:p>
        </p:txBody>
      </p:sp>
    </p:spTree>
    <p:extLst>
      <p:ext uri="{BB962C8B-B14F-4D97-AF65-F5344CB8AC3E}">
        <p14:creationId xmlns:p14="http://schemas.microsoft.com/office/powerpoint/2010/main" val="3552865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r>
              <a:rPr lang="en-US" dirty="0" err="1"/>
              <a:t>Yer</a:t>
            </a:r>
            <a:r>
              <a:rPr lang="en-US" dirty="0"/>
              <a:t> </a:t>
            </a:r>
            <a:r>
              <a:rPr lang="en-US" dirty="0" err="1"/>
              <a:t>İstasyonu</a:t>
            </a:r>
            <a:r>
              <a:rPr lang="en-US" dirty="0"/>
              <a:t> </a:t>
            </a:r>
            <a:r>
              <a:rPr lang="en-US" dirty="0" err="1"/>
              <a:t>Örneği</a:t>
            </a:r>
            <a:r>
              <a:rPr lang="en-US" dirty="0"/>
              <a:t> </a:t>
            </a:r>
            <a:r>
              <a:rPr lang="en-US" dirty="0" err="1"/>
              <a:t>İzleyelim</a:t>
            </a:r>
            <a:r>
              <a:rPr lang="en-US" dirty="0"/>
              <a:t> !</a:t>
            </a:r>
          </a:p>
        </p:txBody>
      </p:sp>
      <p:sp>
        <p:nvSpPr>
          <p:cNvPr id="2" name="TextBox 1">
            <a:extLst>
              <a:ext uri="{FF2B5EF4-FFF2-40B4-BE49-F238E27FC236}">
                <a16:creationId xmlns:a16="http://schemas.microsoft.com/office/drawing/2014/main" id="{41C9F6D8-6CBA-47D7-A1C0-0BE8E1F39255}"/>
              </a:ext>
            </a:extLst>
          </p:cNvPr>
          <p:cNvSpPr txBox="1"/>
          <p:nvPr/>
        </p:nvSpPr>
        <p:spPr>
          <a:xfrm>
            <a:off x="3200400" y="234315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3"/>
              </a:rPr>
              <a:t>https://www.youtube.com/watch?v=ykNK1sCNDUU</a:t>
            </a:r>
            <a:endParaRPr lang="en-US"/>
          </a:p>
        </p:txBody>
      </p:sp>
    </p:spTree>
    <p:extLst>
      <p:ext uri="{BB962C8B-B14F-4D97-AF65-F5344CB8AC3E}">
        <p14:creationId xmlns:p14="http://schemas.microsoft.com/office/powerpoint/2010/main" val="1973553866"/>
      </p:ext>
    </p:extLst>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817</TotalTime>
  <Words>2165</Words>
  <Application>Microsoft Office PowerPoint</Application>
  <PresentationFormat>On-screen Show (16:9)</PresentationFormat>
  <Paragraphs>385</Paragraphs>
  <Slides>38</Slides>
  <Notes>38</Notes>
  <HiddenSlides>0</HiddenSlides>
  <MMClips>1</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Tech Newsletter by Slidesgo</vt:lpstr>
      <vt:lpstr>&gt;Roket Yazılımı Eğitimi Hafta 3 OpenRocket , GPS Yazılımı , Yer İstasyonu, Gerçek Roketlerdeki Elektronik Sistem ve İlerisi...</vt:lpstr>
      <vt:lpstr>Uğurkan Ateş </vt:lpstr>
      <vt:lpstr>Eğitim İçeriği</vt:lpstr>
      <vt:lpstr>Yer İstasyonu</vt:lpstr>
      <vt:lpstr>Yer İstasyonu Nedir?</vt:lpstr>
      <vt:lpstr>Yer İstasyonu Nedir?</vt:lpstr>
      <vt:lpstr>Yer İstasyonu Nasıl Oluşturulur?</vt:lpstr>
      <vt:lpstr>Yer İstasyonu Nasıl Oluşturulur?</vt:lpstr>
      <vt:lpstr>Yer İstasyonu Örneği İzleyelim !</vt:lpstr>
      <vt:lpstr>OpenRocket  Simülasyonu</vt:lpstr>
      <vt:lpstr>OpenRocket Nedir ?</vt:lpstr>
      <vt:lpstr>OpenRocket Nedir ?</vt:lpstr>
      <vt:lpstr>OpenRocket Nedir ?</vt:lpstr>
      <vt:lpstr>OpenRocket Nedir ?</vt:lpstr>
      <vt:lpstr>OpenRocket Nedir ?</vt:lpstr>
      <vt:lpstr>OpenRocket Nedir ?</vt:lpstr>
      <vt:lpstr>OpenRocket Nedir ?</vt:lpstr>
      <vt:lpstr>GPS Yazılımı</vt:lpstr>
      <vt:lpstr>GPS Nedir?</vt:lpstr>
      <vt:lpstr>GPS Nedir?</vt:lpstr>
      <vt:lpstr>GPS Nedir?</vt:lpstr>
      <vt:lpstr>GPS Nedir?</vt:lpstr>
      <vt:lpstr>Gerçek Roketlerde ki Elektronik Sistem</vt:lpstr>
      <vt:lpstr>Gerçek Roketlerde büyük bir problem : Radyasyon</vt:lpstr>
      <vt:lpstr>Gerçek Roketlerde büyük bir problem : Radyasyon</vt:lpstr>
      <vt:lpstr>Gerçek Roketlerde büyük bir problem : Radyasyon</vt:lpstr>
      <vt:lpstr>Gerçek Roketlerde büyük bir problem : Radyasyon</vt:lpstr>
      <vt:lpstr>Parity Bit olayı nedir?</vt:lpstr>
      <vt:lpstr>Parity Bit olayı nedir?</vt:lpstr>
      <vt:lpstr>Parity Bit olayı nedir?</vt:lpstr>
      <vt:lpstr>Ariane 5 Roketi</vt:lpstr>
      <vt:lpstr>Ariane 5 Roketi(64 Bit sayıyı 16 bit sayıya yerleştirmek)</vt:lpstr>
      <vt:lpstr>PowerPoint Presentation</vt:lpstr>
      <vt:lpstr>PowerPoint Presentation</vt:lpstr>
      <vt:lpstr>PowerPoint Presentation</vt:lpstr>
      <vt:lpstr>PowerPoint Presentation</vt:lpstr>
      <vt:lpstr>Teşekkürler</vt:lpstr>
      <vt:lpstr>Kaynaklar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&gt;Roket Yazılımı Eğitimi Hafta 1 Programlamaya Giriş ,Roket Yazılımı , Mikro İşlemciler ve Mikro Kontrolcüler</dc:title>
  <dc:creator>paypaytr</dc:creator>
  <cp:lastModifiedBy>Ates, Ugurkan</cp:lastModifiedBy>
  <cp:revision>561</cp:revision>
  <dcterms:modified xsi:type="dcterms:W3CDTF">2019-11-19T05:17:11Z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c0f418-96a4-4caf-9d7c-ccc5ec7f9d91_Enabled">
    <vt:lpwstr>True</vt:lpwstr>
  </property>
  <property fmtid="{D5CDD505-2E9C-101B-9397-08002B2CF9AE}" pid="3" name="MSIP_Label_1bc0f418-96a4-4caf-9d7c-ccc5ec7f9d91_SiteId">
    <vt:lpwstr>e0793d39-0939-496d-b129-198edd916feb</vt:lpwstr>
  </property>
  <property fmtid="{D5CDD505-2E9C-101B-9397-08002B2CF9AE}" pid="4" name="MSIP_Label_1bc0f418-96a4-4caf-9d7c-ccc5ec7f9d91_Owner">
    <vt:lpwstr>ugurkan.ates@accenture.com</vt:lpwstr>
  </property>
  <property fmtid="{D5CDD505-2E9C-101B-9397-08002B2CF9AE}" pid="5" name="MSIP_Label_1bc0f418-96a4-4caf-9d7c-ccc5ec7f9d91_SetDate">
    <vt:lpwstr>2019-10-21T12:56:43.7704047Z</vt:lpwstr>
  </property>
  <property fmtid="{D5CDD505-2E9C-101B-9397-08002B2CF9AE}" pid="6" name="MSIP_Label_1bc0f418-96a4-4caf-9d7c-ccc5ec7f9d91_Name">
    <vt:lpwstr>Unrestricted</vt:lpwstr>
  </property>
  <property fmtid="{D5CDD505-2E9C-101B-9397-08002B2CF9AE}" pid="7" name="MSIP_Label_1bc0f418-96a4-4caf-9d7c-ccc5ec7f9d91_Application">
    <vt:lpwstr>Microsoft Azure Information Protection</vt:lpwstr>
  </property>
  <property fmtid="{D5CDD505-2E9C-101B-9397-08002B2CF9AE}" pid="8" name="MSIP_Label_1bc0f418-96a4-4caf-9d7c-ccc5ec7f9d91_ActionId">
    <vt:lpwstr>32624f7c-4228-4562-a3ce-b3e69ca59391</vt:lpwstr>
  </property>
  <property fmtid="{D5CDD505-2E9C-101B-9397-08002B2CF9AE}" pid="9" name="MSIP_Label_1bc0f418-96a4-4caf-9d7c-ccc5ec7f9d91_Extended_MSFT_Method">
    <vt:lpwstr>Manual</vt:lpwstr>
  </property>
  <property fmtid="{D5CDD505-2E9C-101B-9397-08002B2CF9AE}" pid="10" name="Sensitivity">
    <vt:lpwstr>Unrestricted</vt:lpwstr>
  </property>
</Properties>
</file>